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127"/>
  </p:notesMasterIdLst>
  <p:sldIdLst>
    <p:sldId id="318" r:id="rId2"/>
    <p:sldId id="257" r:id="rId3"/>
    <p:sldId id="256" r:id="rId4"/>
    <p:sldId id="319" r:id="rId5"/>
    <p:sldId id="320" r:id="rId6"/>
    <p:sldId id="414" r:id="rId7"/>
    <p:sldId id="402" r:id="rId8"/>
    <p:sldId id="260" r:id="rId9"/>
    <p:sldId id="322" r:id="rId10"/>
    <p:sldId id="264" r:id="rId11"/>
    <p:sldId id="324" r:id="rId12"/>
    <p:sldId id="323" r:id="rId13"/>
    <p:sldId id="314" r:id="rId14"/>
    <p:sldId id="315" r:id="rId15"/>
    <p:sldId id="316" r:id="rId16"/>
    <p:sldId id="359" r:id="rId17"/>
    <p:sldId id="325" r:id="rId18"/>
    <p:sldId id="363" r:id="rId19"/>
    <p:sldId id="327" r:id="rId20"/>
    <p:sldId id="360" r:id="rId21"/>
    <p:sldId id="361" r:id="rId22"/>
    <p:sldId id="362" r:id="rId23"/>
    <p:sldId id="364" r:id="rId24"/>
    <p:sldId id="365" r:id="rId25"/>
    <p:sldId id="456" r:id="rId26"/>
    <p:sldId id="368" r:id="rId27"/>
    <p:sldId id="369" r:id="rId28"/>
    <p:sldId id="404" r:id="rId29"/>
    <p:sldId id="370" r:id="rId30"/>
    <p:sldId id="371" r:id="rId31"/>
    <p:sldId id="372" r:id="rId32"/>
    <p:sldId id="374" r:id="rId33"/>
    <p:sldId id="401" r:id="rId34"/>
    <p:sldId id="405" r:id="rId35"/>
    <p:sldId id="406" r:id="rId36"/>
    <p:sldId id="339" r:id="rId37"/>
    <p:sldId id="407" r:id="rId38"/>
    <p:sldId id="408" r:id="rId39"/>
    <p:sldId id="409" r:id="rId40"/>
    <p:sldId id="410" r:id="rId41"/>
    <p:sldId id="411" r:id="rId42"/>
    <p:sldId id="412" r:id="rId43"/>
    <p:sldId id="415" r:id="rId44"/>
    <p:sldId id="418" r:id="rId45"/>
    <p:sldId id="417" r:id="rId46"/>
    <p:sldId id="416" r:id="rId47"/>
    <p:sldId id="419" r:id="rId48"/>
    <p:sldId id="420" r:id="rId49"/>
    <p:sldId id="423" r:id="rId50"/>
    <p:sldId id="424" r:id="rId51"/>
    <p:sldId id="425" r:id="rId52"/>
    <p:sldId id="426" r:id="rId53"/>
    <p:sldId id="427" r:id="rId54"/>
    <p:sldId id="428" r:id="rId55"/>
    <p:sldId id="432" r:id="rId56"/>
    <p:sldId id="429" r:id="rId57"/>
    <p:sldId id="431" r:id="rId58"/>
    <p:sldId id="430" r:id="rId59"/>
    <p:sldId id="434" r:id="rId60"/>
    <p:sldId id="435" r:id="rId61"/>
    <p:sldId id="436" r:id="rId62"/>
    <p:sldId id="437" r:id="rId63"/>
    <p:sldId id="438" r:id="rId64"/>
    <p:sldId id="439" r:id="rId65"/>
    <p:sldId id="442" r:id="rId66"/>
    <p:sldId id="443" r:id="rId67"/>
    <p:sldId id="444" r:id="rId68"/>
    <p:sldId id="445" r:id="rId69"/>
    <p:sldId id="447" r:id="rId70"/>
    <p:sldId id="446" r:id="rId71"/>
    <p:sldId id="384" r:id="rId72"/>
    <p:sldId id="382" r:id="rId73"/>
    <p:sldId id="383" r:id="rId74"/>
    <p:sldId id="385" r:id="rId75"/>
    <p:sldId id="386" r:id="rId76"/>
    <p:sldId id="441" r:id="rId77"/>
    <p:sldId id="387" r:id="rId78"/>
    <p:sldId id="388" r:id="rId79"/>
    <p:sldId id="448" r:id="rId80"/>
    <p:sldId id="440" r:id="rId81"/>
    <p:sldId id="488" r:id="rId82"/>
    <p:sldId id="389" r:id="rId83"/>
    <p:sldId id="390" r:id="rId84"/>
    <p:sldId id="391" r:id="rId85"/>
    <p:sldId id="393" r:id="rId86"/>
    <p:sldId id="396" r:id="rId87"/>
    <p:sldId id="449" r:id="rId88"/>
    <p:sldId id="451" r:id="rId89"/>
    <p:sldId id="450" r:id="rId90"/>
    <p:sldId id="453" r:id="rId91"/>
    <p:sldId id="455" r:id="rId92"/>
    <p:sldId id="452" r:id="rId93"/>
    <p:sldId id="457" r:id="rId94"/>
    <p:sldId id="458" r:id="rId95"/>
    <p:sldId id="459" r:id="rId96"/>
    <p:sldId id="460" r:id="rId97"/>
    <p:sldId id="461" r:id="rId98"/>
    <p:sldId id="462" r:id="rId99"/>
    <p:sldId id="465" r:id="rId100"/>
    <p:sldId id="464" r:id="rId101"/>
    <p:sldId id="463" r:id="rId102"/>
    <p:sldId id="466" r:id="rId103"/>
    <p:sldId id="467" r:id="rId104"/>
    <p:sldId id="468" r:id="rId105"/>
    <p:sldId id="469" r:id="rId106"/>
    <p:sldId id="470" r:id="rId107"/>
    <p:sldId id="471" r:id="rId108"/>
    <p:sldId id="472" r:id="rId109"/>
    <p:sldId id="473" r:id="rId110"/>
    <p:sldId id="474" r:id="rId111"/>
    <p:sldId id="475" r:id="rId112"/>
    <p:sldId id="476" r:id="rId113"/>
    <p:sldId id="477" r:id="rId114"/>
    <p:sldId id="301" r:id="rId115"/>
    <p:sldId id="479" r:id="rId116"/>
    <p:sldId id="478" r:id="rId117"/>
    <p:sldId id="480" r:id="rId118"/>
    <p:sldId id="481" r:id="rId119"/>
    <p:sldId id="482" r:id="rId120"/>
    <p:sldId id="483" r:id="rId121"/>
    <p:sldId id="485" r:id="rId122"/>
    <p:sldId id="486" r:id="rId123"/>
    <p:sldId id="487" r:id="rId124"/>
    <p:sldId id="489" r:id="rId125"/>
    <p:sldId id="490" r:id="rId126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9" autoAdjust="0"/>
  </p:normalViewPr>
  <p:slideViewPr>
    <p:cSldViewPr>
      <p:cViewPr>
        <p:scale>
          <a:sx n="60" d="100"/>
          <a:sy n="60" d="100"/>
        </p:scale>
        <p:origin x="-1428" y="-11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8D04B2B8-4DAD-4B20-B404-61417153E3E8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41BB716E-C234-4A83-AE37-C646A46E3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21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B716E-C234-4A83-AE37-C646A46E33F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B716E-C234-4A83-AE37-C646A46E33F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B716E-C234-4A83-AE37-C646A46E33F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B716E-C234-4A83-AE37-C646A46E33F3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3F30A-0575-4C74-9423-56AD9699801E}" type="datetime1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81993-8605-4E1D-AC67-61745B9EB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BEE3-1C64-4F07-A033-F910CA5C0E75}" type="datetime1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81993-8605-4E1D-AC67-61745B9EB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239FE-56FB-4F53-ABEB-763537557A55}" type="datetime1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81993-8605-4E1D-AC67-61745B9EB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13EFF-0622-4086-A5EF-D1A10070DC07}" type="datetime1">
              <a:rPr lang="ru-RU" smtClean="0"/>
              <a:pPr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81993-8605-4E1D-AC67-61745B9EB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E7D32-82AC-4D15-AD8C-65735D13CBAB}" type="datetime1">
              <a:rPr lang="ru-RU" smtClean="0"/>
              <a:pPr/>
              <a:t>24.03.2014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81993-8605-4E1D-AC67-61745B9EB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01E21-E55C-46F4-9C58-2FFFFD4669C0}" type="datetime1">
              <a:rPr lang="ru-RU" smtClean="0"/>
              <a:pPr/>
              <a:t>24.03.2014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81993-8605-4E1D-AC67-61745B9EB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81F2-6BD1-4242-B40B-752B4AE721AE}" type="datetime1">
              <a:rPr lang="ru-RU" smtClean="0"/>
              <a:pPr/>
              <a:t>24.03.2014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81993-8605-4E1D-AC67-61745B9EB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661E-CB81-4DF9-9174-7867BF0ECB29}" type="datetime1">
              <a:rPr lang="ru-RU" smtClean="0"/>
              <a:pPr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81993-8605-4E1D-AC67-61745B9EB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1E8CB-F057-4562-80B1-A19DD90FD76F}" type="datetime1">
              <a:rPr lang="ru-RU" smtClean="0"/>
              <a:pPr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81993-8605-4E1D-AC67-61745B9EB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9C8B-3940-4619-8808-24D85C5C2FE1}" type="datetime1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81993-8605-4E1D-AC67-61745B9EB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8BC69-8686-475A-A34F-93575F5AB0DA}" type="datetime1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81993-8605-4E1D-AC67-61745B9EB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1"/>
            <a:ext cx="3815862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870938" y="1600201"/>
            <a:ext cx="3815862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3B982-5713-43C2-AE2F-47387188092B}" type="datetime1">
              <a:rPr lang="ru-RU" smtClean="0"/>
              <a:pPr>
                <a:defRPr/>
              </a:pPr>
              <a:t>24.03.2014</a:t>
            </a:fld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EB9DE-CFE6-440B-ADA7-115C29546A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869" y="228601"/>
            <a:ext cx="8510954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869" y="1676400"/>
            <a:ext cx="8540262" cy="21351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01869" y="3963989"/>
            <a:ext cx="8540262" cy="2135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256B5-454D-4404-94C4-150BAF4D5324}" type="datetime1">
              <a:rPr lang="ru-RU" smtClean="0"/>
              <a:pPr>
                <a:defRPr/>
              </a:pPr>
              <a:t>24.03.2014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AE5C5-9DF0-4D8D-9D1D-277517F8D2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641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3B14B-9EFE-422F-8E48-86E71406F739}" type="datetime1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81993-8605-4E1D-AC67-61745B9EB7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  <p:sldLayoutId id="2147483743" r:id="rId13"/>
  </p:sldLayoutIdLst>
  <p:transition spd="slow" advClick="0" advTm="10641">
    <p:wipe dir="r"/>
  </p:transition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Documents%20and%20Settings\Admin(17)\&#1056;&#1072;&#1073;&#1086;&#1095;&#1080;&#1081;%20&#1089;&#1090;&#1086;&#1083;\&#1087;&#1088;&#1077;&#1079;&#1077;&#1085;&#1090;&#1072;&#1094;&#1080;&#1103;%20&#1076;&#1089;&#1093;&#1090;\huseyn_abdullayev_-_heyat_davam_edir_(zaycev.net).mp3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jpeg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jpeg"/><Relationship Id="rId3" Type="http://schemas.openxmlformats.org/officeDocument/2006/relationships/image" Target="../media/image144.jpeg"/><Relationship Id="rId7" Type="http://schemas.openxmlformats.org/officeDocument/2006/relationships/image" Target="../media/image148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jpeg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2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1.jpeg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7" Type="http://schemas.openxmlformats.org/officeDocument/2006/relationships/image" Target="../media/image167.pn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1.jpeg"/><Relationship Id="rId4" Type="http://schemas.openxmlformats.org/officeDocument/2006/relationships/image" Target="../media/image170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4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7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0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4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7.jpe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8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image" Target="../media/image227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image" Target="../media/image230.jpe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5.jpeg"/><Relationship Id="rId4" Type="http://schemas.openxmlformats.org/officeDocument/2006/relationships/image" Target="../media/image234.jpe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image" Target="../media/image23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9.jpeg"/><Relationship Id="rId4" Type="http://schemas.openxmlformats.org/officeDocument/2006/relationships/image" Target="../media/image238.jpe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eg"/><Relationship Id="rId2" Type="http://schemas.openxmlformats.org/officeDocument/2006/relationships/image" Target="../media/image2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3.jpe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2" Type="http://schemas.openxmlformats.org/officeDocument/2006/relationships/image" Target="../media/image244.jpe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image" Target="../media/image246.jpe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jpe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image" Target="../media/image24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1.jpe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jpeg"/><Relationship Id="rId2" Type="http://schemas.openxmlformats.org/officeDocument/2006/relationships/image" Target="../media/image254.jpe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sht.ucoz.ru/" TargetMode="External"/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pic>
        <p:nvPicPr>
          <p:cNvPr id="60418" name="Picture 2" descr="http://dsht.ucoz.ru/temp_img/ban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98" y="0"/>
            <a:ext cx="9136702" cy="6858000"/>
          </a:xfrm>
          <a:prstGeom prst="rect">
            <a:avLst/>
          </a:prstGeom>
          <a:noFill/>
        </p:spPr>
      </p:pic>
      <p:pic>
        <p:nvPicPr>
          <p:cNvPr id="6" name="huseyn_abdullayev_-_heyat_davam_edir_(zaycev.net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/>
          <a:stretch>
            <a:fillRect/>
          </a:stretch>
        </p:blipFill>
        <p:spPr>
          <a:xfrm>
            <a:off x="7858148" y="6143644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25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642918"/>
            <a:ext cx="5572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Учебный процесс реализуется </a:t>
            </a:r>
          </a:p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на семи образовательных  площадках: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714488"/>
            <a:ext cx="892971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400" b="1" dirty="0" smtClean="0">
                <a:solidFill>
                  <a:srgbClr val="FFFF00"/>
                </a:solidFill>
              </a:rPr>
              <a:t>площадке  № 1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sz="2000" dirty="0" smtClean="0">
                <a:solidFill>
                  <a:srgbClr val="FFFF00"/>
                </a:solidFill>
              </a:rPr>
              <a:t>расположенной по адресу: г. Дмитриев, пл. Базарная, 13;</a:t>
            </a:r>
          </a:p>
          <a:p>
            <a:pPr>
              <a:buFontTx/>
              <a:buChar char="-"/>
            </a:pPr>
            <a:endParaRPr lang="ru-RU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FFFF00"/>
                </a:solidFill>
              </a:rPr>
              <a:t>площадке  № 2</a:t>
            </a:r>
            <a:r>
              <a:rPr lang="ru-RU" sz="1200" b="1" dirty="0" smtClean="0">
                <a:solidFill>
                  <a:srgbClr val="FFFF00"/>
                </a:solidFill>
              </a:rPr>
              <a:t>, </a:t>
            </a:r>
            <a:r>
              <a:rPr lang="ru-RU" dirty="0" smtClean="0">
                <a:solidFill>
                  <a:srgbClr val="FFFF00"/>
                </a:solidFill>
              </a:rPr>
              <a:t>расположенной по адресу: г. Дмитриев, ул. Республиканская, 25а;</a:t>
            </a:r>
          </a:p>
          <a:p>
            <a:endParaRPr lang="ru-RU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FFFF00"/>
                </a:solidFill>
              </a:rPr>
              <a:t>площадке  № 3</a:t>
            </a:r>
            <a:r>
              <a:rPr lang="ru-RU" sz="1200" b="1" dirty="0" smtClean="0">
                <a:solidFill>
                  <a:srgbClr val="FFFF00"/>
                </a:solidFill>
              </a:rPr>
              <a:t>, </a:t>
            </a:r>
            <a:r>
              <a:rPr lang="ru-RU" dirty="0" smtClean="0">
                <a:solidFill>
                  <a:srgbClr val="FFFF00"/>
                </a:solidFill>
              </a:rPr>
              <a:t>расположенной по адресу: г. Дмитриев, ул. Пролетарская 24б;</a:t>
            </a:r>
          </a:p>
          <a:p>
            <a:pPr>
              <a:buFontTx/>
              <a:buChar char="-"/>
            </a:pPr>
            <a:endParaRPr lang="ru-RU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FFFF00"/>
                </a:solidFill>
              </a:rPr>
              <a:t> площадке  № 4</a:t>
            </a:r>
            <a:r>
              <a:rPr lang="ru-RU" sz="1200" dirty="0" smtClean="0">
                <a:solidFill>
                  <a:srgbClr val="FFFF00"/>
                </a:solidFill>
              </a:rPr>
              <a:t>, </a:t>
            </a:r>
            <a:r>
              <a:rPr lang="ru-RU" sz="2000" dirty="0" smtClean="0">
                <a:solidFill>
                  <a:srgbClr val="FFFF00"/>
                </a:solidFill>
              </a:rPr>
              <a:t>расположенной по адресу: п. Конышевка, ул. Ленина, 17;</a:t>
            </a:r>
          </a:p>
          <a:p>
            <a:endParaRPr lang="ru-RU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FFFF00"/>
                </a:solidFill>
              </a:rPr>
              <a:t>площадке  № 5</a:t>
            </a:r>
            <a:r>
              <a:rPr lang="ru-RU" dirty="0" smtClean="0">
                <a:solidFill>
                  <a:srgbClr val="FFFF00"/>
                </a:solidFill>
              </a:rPr>
              <a:t>, </a:t>
            </a:r>
            <a:r>
              <a:rPr lang="ru-RU" sz="2000" dirty="0" smtClean="0">
                <a:solidFill>
                  <a:srgbClr val="FFFF00"/>
                </a:solidFill>
              </a:rPr>
              <a:t>расположенной по адресу: г. Фатеж, ул. Карла Маркса 37;</a:t>
            </a:r>
          </a:p>
          <a:p>
            <a:endParaRPr lang="ru-RU" dirty="0" smtClean="0">
              <a:solidFill>
                <a:srgbClr val="FFFF00"/>
              </a:solidFill>
            </a:endParaRPr>
          </a:p>
          <a:p>
            <a:pPr>
              <a:buFontTx/>
              <a:buChar char="-"/>
            </a:pPr>
            <a:r>
              <a:rPr lang="ru-RU" sz="2400" b="1" dirty="0" smtClean="0">
                <a:solidFill>
                  <a:srgbClr val="FFFF00"/>
                </a:solidFill>
              </a:rPr>
              <a:t>площадке   № 6, </a:t>
            </a:r>
            <a:r>
              <a:rPr lang="ru-RU" sz="2000" dirty="0" smtClean="0">
                <a:solidFill>
                  <a:srgbClr val="FFFF00"/>
                </a:solidFill>
              </a:rPr>
              <a:t>расположенной по адресу: г. Фатеж, учебное хозяйство;</a:t>
            </a:r>
          </a:p>
          <a:p>
            <a:endParaRPr lang="ru-RU" dirty="0" smtClean="0">
              <a:solidFill>
                <a:srgbClr val="FFFF00"/>
              </a:solidFill>
            </a:endParaRPr>
          </a:p>
          <a:p>
            <a:r>
              <a:rPr lang="ru-RU" sz="2400" b="1" dirty="0" smtClean="0">
                <a:solidFill>
                  <a:srgbClr val="FFFF00"/>
                </a:solidFill>
              </a:rPr>
              <a:t>-площадке  № 7, </a:t>
            </a:r>
            <a:r>
              <a:rPr lang="ru-RU" sz="2000" dirty="0" smtClean="0">
                <a:solidFill>
                  <a:srgbClr val="FFFF00"/>
                </a:solidFill>
              </a:rPr>
              <a:t>расположенной по адресу: г. Фатеж, ул. Веселая, д. 20.</a:t>
            </a:r>
          </a:p>
          <a:p>
            <a:r>
              <a:rPr lang="ru-RU" sz="1200" dirty="0" smtClean="0">
                <a:solidFill>
                  <a:srgbClr val="FFFF00"/>
                </a:solidFill>
              </a:rPr>
              <a:t>	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AM_0098.JPG"/>
          <p:cNvPicPr>
            <a:picLocks noChangeAspect="1"/>
          </p:cNvPicPr>
          <p:nvPr/>
        </p:nvPicPr>
        <p:blipFill>
          <a:blip r:embed="rId3" cstate="print"/>
          <a:srcRect b="15383"/>
          <a:stretch>
            <a:fillRect/>
          </a:stretch>
        </p:blipFill>
        <p:spPr>
          <a:xfrm>
            <a:off x="4929190" y="285728"/>
            <a:ext cx="3939846" cy="2786082"/>
          </a:xfrm>
          <a:prstGeom prst="rect">
            <a:avLst/>
          </a:prstGeom>
        </p:spPr>
      </p:pic>
      <p:pic>
        <p:nvPicPr>
          <p:cNvPr id="8" name="Рисунок 7" descr="SAM_0100.JPG"/>
          <p:cNvPicPr>
            <a:picLocks noChangeAspect="1"/>
          </p:cNvPicPr>
          <p:nvPr/>
        </p:nvPicPr>
        <p:blipFill>
          <a:blip r:embed="rId4" cstate="print"/>
          <a:srcRect l="13534" t="18045" r="3008" b="24812"/>
          <a:stretch>
            <a:fillRect/>
          </a:stretch>
        </p:blipFill>
        <p:spPr>
          <a:xfrm>
            <a:off x="1571604" y="3929066"/>
            <a:ext cx="4034367" cy="2071702"/>
          </a:xfrm>
          <a:prstGeom prst="rect">
            <a:avLst/>
          </a:prstGeom>
        </p:spPr>
      </p:pic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1142976" y="6286520"/>
            <a:ext cx="7491776" cy="3879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0034" y="3143248"/>
            <a:ext cx="3207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корпус  № 1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286380" y="3143248"/>
            <a:ext cx="3174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корпус  № 2</a:t>
            </a:r>
            <a:endParaRPr lang="ru-RU" dirty="0"/>
          </a:p>
        </p:txBody>
      </p:sp>
      <p:pic>
        <p:nvPicPr>
          <p:cNvPr id="13" name="Picture 2" descr="C:\Documents and Settings\преподавательская-1\Рабочий стол\Баннер\Мы-землеустроители\фон банер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3" y="285728"/>
            <a:ext cx="3815627" cy="2786082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5643570" y="5572140"/>
            <a:ext cx="33929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корпус  № 3 </a:t>
            </a:r>
            <a:endParaRPr lang="ru-RU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755576" y="6356350"/>
            <a:ext cx="8208912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74755" name="Picture 3" descr="F:\5 регионая выставка\SAM_0073.JPG"/>
          <p:cNvPicPr>
            <a:picLocks noChangeAspect="1" noChangeArrowheads="1"/>
          </p:cNvPicPr>
          <p:nvPr/>
        </p:nvPicPr>
        <p:blipFill>
          <a:blip r:embed="rId3" cstate="print"/>
          <a:srcRect l="31053" t="25480" r="24360" b="36302"/>
          <a:stretch>
            <a:fillRect/>
          </a:stretch>
        </p:blipFill>
        <p:spPr bwMode="auto">
          <a:xfrm>
            <a:off x="642910" y="1285860"/>
            <a:ext cx="3000396" cy="1928826"/>
          </a:xfrm>
          <a:prstGeom prst="rect">
            <a:avLst/>
          </a:prstGeom>
          <a:noFill/>
        </p:spPr>
      </p:pic>
      <p:pic>
        <p:nvPicPr>
          <p:cNvPr id="74756" name="Picture 4" descr="F:\5 регионая выставка\SAM_00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1318" y="928670"/>
            <a:ext cx="4000529" cy="3000396"/>
          </a:xfrm>
          <a:prstGeom prst="rect">
            <a:avLst/>
          </a:prstGeom>
          <a:noFill/>
        </p:spPr>
      </p:pic>
      <p:pic>
        <p:nvPicPr>
          <p:cNvPr id="74757" name="Picture 5" descr="F:\5 регионая выставка\SAM_0072.JPG"/>
          <p:cNvPicPr>
            <a:picLocks noChangeAspect="1" noChangeArrowheads="1"/>
          </p:cNvPicPr>
          <p:nvPr/>
        </p:nvPicPr>
        <p:blipFill>
          <a:blip r:embed="rId5" cstate="print"/>
          <a:srcRect t="20930" r="5814"/>
          <a:stretch>
            <a:fillRect/>
          </a:stretch>
        </p:blipFill>
        <p:spPr bwMode="auto">
          <a:xfrm>
            <a:off x="285720" y="3714752"/>
            <a:ext cx="3857652" cy="242889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143504" y="4786322"/>
            <a:ext cx="3071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ул.  Революционная, 25а</a:t>
            </a:r>
          </a:p>
          <a:p>
            <a:pPr algn="ctr"/>
            <a:r>
              <a:rPr lang="ru-RU" b="1" dirty="0" smtClean="0"/>
              <a:t>(г. Дмитриев)</a:t>
            </a:r>
            <a:endParaRPr lang="ru-RU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57158" y="6356350"/>
            <a:ext cx="8565896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43504" y="4786322"/>
            <a:ext cx="3571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Базарная пл., 13 (г. Дмитриев)</a:t>
            </a:r>
            <a:endParaRPr lang="ru-RU" dirty="0"/>
          </a:p>
        </p:txBody>
      </p:sp>
      <p:pic>
        <p:nvPicPr>
          <p:cNvPr id="8" name="Picture 4" descr="Спортза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142984"/>
            <a:ext cx="3779550" cy="2760714"/>
          </a:xfrm>
          <a:prstGeom prst="rect">
            <a:avLst/>
          </a:prstGeom>
          <a:noFill/>
        </p:spPr>
      </p:pic>
      <p:pic>
        <p:nvPicPr>
          <p:cNvPr id="75778" name="Picture 2" descr="F:\5 регионая выставка\SAM_00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428868"/>
            <a:ext cx="4300414" cy="322531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57158" y="1357299"/>
            <a:ext cx="4214842" cy="461665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СПОРТИВНЫЙ КОМПЛЕКС</a:t>
            </a:r>
            <a:endParaRPr lang="ru-RU" sz="2400" b="1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285720" y="6356350"/>
            <a:ext cx="867876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8728" y="1214422"/>
            <a:ext cx="3571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Базарная пл., 13 (г. Дмитриев)</a:t>
            </a:r>
            <a:endParaRPr lang="ru-RU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85720" y="500042"/>
            <a:ext cx="4214842" cy="461665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Столовая техникума</a:t>
            </a:r>
            <a:endParaRPr lang="ru-RU" sz="2400" b="1" dirty="0"/>
          </a:p>
        </p:txBody>
      </p:sp>
      <p:pic>
        <p:nvPicPr>
          <p:cNvPr id="9" name="Picture 2" descr="http://dsht.ucoz.ru/_nw/0/s822621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714356"/>
            <a:ext cx="2762269" cy="2071702"/>
          </a:xfrm>
          <a:prstGeom prst="rect">
            <a:avLst/>
          </a:prstGeom>
          <a:noFill/>
        </p:spPr>
      </p:pic>
      <p:pic>
        <p:nvPicPr>
          <p:cNvPr id="178178" name="Picture 2" descr="http://dsht.ucoz.ru/_nw/0/s48369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5" y="2857496"/>
            <a:ext cx="3333773" cy="2500330"/>
          </a:xfrm>
          <a:prstGeom prst="rect">
            <a:avLst/>
          </a:prstGeom>
          <a:noFill/>
        </p:spPr>
      </p:pic>
      <p:pic>
        <p:nvPicPr>
          <p:cNvPr id="178180" name="Picture 4" descr="http://dsht.ucoz.ru/_nw/0/s610148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7" y="3214686"/>
            <a:ext cx="2286016" cy="1714512"/>
          </a:xfrm>
          <a:prstGeom prst="rect">
            <a:avLst/>
          </a:prstGeom>
          <a:noFill/>
        </p:spPr>
      </p:pic>
      <p:pic>
        <p:nvPicPr>
          <p:cNvPr id="178182" name="Picture 6" descr="http://dsht.ucoz.ru/_nw/0/s42648496.jpg"/>
          <p:cNvPicPr>
            <a:picLocks noChangeAspect="1" noChangeArrowheads="1"/>
          </p:cNvPicPr>
          <p:nvPr/>
        </p:nvPicPr>
        <p:blipFill>
          <a:blip r:embed="rId5" cstate="print"/>
          <a:srcRect b="19999"/>
          <a:stretch>
            <a:fillRect/>
          </a:stretch>
        </p:blipFill>
        <p:spPr bwMode="auto">
          <a:xfrm>
            <a:off x="6572263" y="4500570"/>
            <a:ext cx="2143125" cy="12858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К главному корпусу </a:t>
            </a:r>
            <a:br>
              <a:rPr lang="ru-RU" sz="2800" b="1" dirty="0" smtClean="0"/>
            </a:br>
            <a:r>
              <a:rPr lang="ru-RU" sz="2800" b="1" dirty="0" smtClean="0"/>
              <a:t>прилегают</a:t>
            </a:r>
            <a:endParaRPr lang="ru-RU" sz="2800" b="1" dirty="0"/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143240" y="1643050"/>
            <a:ext cx="5400684" cy="542915"/>
          </a:xfrm>
        </p:spPr>
        <p:txBody>
          <a:bodyPr/>
          <a:lstStyle/>
          <a:p>
            <a:pPr>
              <a:buNone/>
            </a:pPr>
            <a:r>
              <a:rPr lang="ru-RU" sz="1800" b="1" i="1" dirty="0" smtClean="0"/>
              <a:t>Городской  </a:t>
            </a:r>
            <a:r>
              <a:rPr lang="ru-RU" sz="1800" b="1" i="1" dirty="0"/>
              <a:t>парк - имени  партизанки В.Терещенко </a:t>
            </a:r>
            <a:endParaRPr lang="ru-RU" sz="1800" b="1" i="1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357157" y="6356350"/>
            <a:ext cx="8103275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88066" name="Picture 2" descr="C:\Documents and Settings\преподавательская-1\Рабочий стол\Региональная выставка\Региональная выставка\5 регионая выставка\SAM_0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3786190"/>
            <a:ext cx="3300282" cy="2475211"/>
          </a:xfrm>
          <a:prstGeom prst="rect">
            <a:avLst/>
          </a:prstGeom>
          <a:noFill/>
        </p:spPr>
      </p:pic>
      <p:pic>
        <p:nvPicPr>
          <p:cNvPr id="88068" name="Picture 4" descr="http://www.pomnite-nas.ru/img/46/200703181545110.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142984"/>
            <a:ext cx="2714644" cy="2039377"/>
          </a:xfrm>
          <a:prstGeom prst="rect">
            <a:avLst/>
          </a:prstGeom>
          <a:noFill/>
        </p:spPr>
      </p:pic>
      <p:pic>
        <p:nvPicPr>
          <p:cNvPr id="88069" name="Picture 5" descr="C:\Documents and Settings\преподавательская-1\Рабочий стол\клуб Память\DSCF1301.JPG"/>
          <p:cNvPicPr>
            <a:picLocks noChangeAspect="1" noChangeArrowheads="1"/>
          </p:cNvPicPr>
          <p:nvPr/>
        </p:nvPicPr>
        <p:blipFill>
          <a:blip r:embed="rId4" cstate="print"/>
          <a:srcRect b="19444"/>
          <a:stretch>
            <a:fillRect/>
          </a:stretch>
        </p:blipFill>
        <p:spPr bwMode="auto">
          <a:xfrm>
            <a:off x="357157" y="3714752"/>
            <a:ext cx="3901993" cy="235745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000496" y="3143248"/>
            <a:ext cx="3498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Храм – св. Дмитрия Солунского </a:t>
            </a:r>
            <a:endParaRPr lang="ru-RU" b="1" i="1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 rev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0232" y="428604"/>
            <a:ext cx="557434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Фатежский филиал</a:t>
            </a:r>
            <a:endParaRPr lang="ru-RU" sz="4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0694" y="2857496"/>
            <a:ext cx="31432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г.Фатеж,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ул.К.Маркса д.37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899592" y="6356350"/>
            <a:ext cx="774437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5" name="Picture 2" descr="C:\Documents and Settings\Комп\Рабочий стол\Директор\IMG_0196.JPG"/>
          <p:cNvPicPr>
            <a:picLocks noChangeAspect="1" noChangeArrowheads="1"/>
          </p:cNvPicPr>
          <p:nvPr/>
        </p:nvPicPr>
        <p:blipFill>
          <a:blip r:embed="rId2" cstate="print"/>
          <a:srcRect t="14428" b="22445"/>
          <a:stretch>
            <a:fillRect/>
          </a:stretch>
        </p:blipFill>
        <p:spPr>
          <a:xfrm>
            <a:off x="500035" y="2143116"/>
            <a:ext cx="4929221" cy="3339150"/>
          </a:xfrm>
          <a:prstGeom prst="rect">
            <a:avLst/>
          </a:prstGeom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0232" y="428604"/>
            <a:ext cx="647818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Конышевский филиал</a:t>
            </a:r>
            <a:endParaRPr lang="ru-RU" sz="4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00728" y="2786058"/>
            <a:ext cx="31432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п. Конышевка,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ул.Ленина, 17</a:t>
            </a: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8064896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F:\фото\CIMG4063.JPG"/>
          <p:cNvPicPr>
            <a:picLocks noChangeAspect="1" noChangeArrowheads="1"/>
          </p:cNvPicPr>
          <p:nvPr/>
        </p:nvPicPr>
        <p:blipFill>
          <a:blip r:embed="rId2" cstate="print"/>
          <a:srcRect t="3704" r="2778" b="22222"/>
          <a:stretch>
            <a:fillRect/>
          </a:stretch>
        </p:blipFill>
        <p:spPr bwMode="auto">
          <a:xfrm>
            <a:off x="214282" y="1357298"/>
            <a:ext cx="6000793" cy="457203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357166"/>
            <a:ext cx="77101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Спектр образовательных услуг</a:t>
            </a:r>
            <a:endParaRPr lang="ru-RU" sz="4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1857364"/>
            <a:ext cx="842968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/>
              <a:t>Специальности:</a:t>
            </a:r>
          </a:p>
          <a:p>
            <a:endParaRPr lang="ru-RU" sz="2800" b="1" u="sng" dirty="0" smtClean="0"/>
          </a:p>
          <a:p>
            <a:pPr>
              <a:buFontTx/>
              <a:buChar char="-"/>
            </a:pPr>
            <a:r>
              <a:rPr lang="ru-RU" sz="2400" b="1" i="1" dirty="0" smtClean="0"/>
              <a:t>«Экономика и бухгалтерский учет» (по отраслям);</a:t>
            </a:r>
          </a:p>
          <a:p>
            <a:pPr>
              <a:buFontTx/>
              <a:buChar char="-"/>
            </a:pPr>
            <a:endParaRPr lang="ru-RU" sz="2400" b="1" i="1" dirty="0" smtClean="0"/>
          </a:p>
          <a:p>
            <a:pPr>
              <a:buFontTx/>
              <a:buChar char="-"/>
            </a:pPr>
            <a:r>
              <a:rPr lang="ru-RU" sz="2400" b="1" i="1" dirty="0" smtClean="0"/>
              <a:t>«Землеустройство»;</a:t>
            </a:r>
          </a:p>
          <a:p>
            <a:pPr>
              <a:buFontTx/>
              <a:buChar char="-"/>
            </a:pPr>
            <a:endParaRPr lang="ru-RU" sz="2400" b="1" i="1" dirty="0" smtClean="0"/>
          </a:p>
          <a:p>
            <a:pPr>
              <a:buFontTx/>
              <a:buChar char="-"/>
            </a:pPr>
            <a:r>
              <a:rPr lang="ru-RU" sz="2400" b="1" i="1" dirty="0" smtClean="0"/>
              <a:t> «Электрификация и автоматизация сельского хозяйства»;</a:t>
            </a:r>
          </a:p>
          <a:p>
            <a:endParaRPr lang="ru-RU" dirty="0" smtClean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357166"/>
            <a:ext cx="77101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Спектр образовательных услуг</a:t>
            </a:r>
            <a:endParaRPr lang="ru-RU" sz="4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0100" y="1285860"/>
            <a:ext cx="7000924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ctr"/>
            <a:r>
              <a:rPr lang="ru-RU" sz="2800" b="1" u="sng" dirty="0" smtClean="0"/>
              <a:t>Профессии:</a:t>
            </a:r>
          </a:p>
          <a:p>
            <a:endParaRPr lang="ru-RU" sz="2800" b="1" dirty="0" smtClean="0"/>
          </a:p>
          <a:p>
            <a:pPr>
              <a:buFontTx/>
              <a:buChar char="-"/>
            </a:pPr>
            <a:r>
              <a:rPr lang="ru-RU" sz="2400" b="1" i="1" dirty="0" smtClean="0"/>
              <a:t> «Автомеханик»;</a:t>
            </a:r>
          </a:p>
          <a:p>
            <a:endParaRPr lang="ru-RU" sz="2400" b="1" i="1" dirty="0" smtClean="0"/>
          </a:p>
          <a:p>
            <a:pPr>
              <a:buFontTx/>
              <a:buChar char="-"/>
            </a:pPr>
            <a:r>
              <a:rPr lang="ru-RU" sz="2400" b="1" i="1" dirty="0" smtClean="0"/>
              <a:t> «Тракторист-машинист сельскохозяйственного производства»;</a:t>
            </a:r>
          </a:p>
          <a:p>
            <a:endParaRPr lang="ru-RU" sz="2400" b="1" i="1" dirty="0" smtClean="0"/>
          </a:p>
          <a:p>
            <a:pPr>
              <a:buFontTx/>
              <a:buChar char="-"/>
            </a:pPr>
            <a:r>
              <a:rPr lang="ru-RU" sz="2400" b="1" i="1" dirty="0" smtClean="0"/>
              <a:t> «Повар, кондитер»;</a:t>
            </a:r>
          </a:p>
          <a:p>
            <a:pPr>
              <a:buFontTx/>
              <a:buChar char="-"/>
            </a:pPr>
            <a:endParaRPr lang="ru-RU" sz="2400" b="1" i="1" dirty="0" smtClean="0"/>
          </a:p>
          <a:p>
            <a:pPr>
              <a:buFontTx/>
              <a:buChar char="-"/>
            </a:pPr>
            <a:r>
              <a:rPr lang="ru-RU" sz="2400" b="1" i="1" dirty="0" smtClean="0"/>
              <a:t> «Продавец, контролер, кассир»;</a:t>
            </a:r>
          </a:p>
          <a:p>
            <a:endParaRPr lang="ru-RU" sz="2400" b="1" i="1" dirty="0" smtClean="0"/>
          </a:p>
          <a:p>
            <a:pPr>
              <a:buFontTx/>
              <a:buChar char="-"/>
            </a:pPr>
            <a:r>
              <a:rPr lang="ru-RU" sz="2400" b="1" i="1" dirty="0" smtClean="0"/>
              <a:t> «Портной»</a:t>
            </a:r>
            <a:endParaRPr lang="ru-RU" sz="2400" b="1" i="1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357166"/>
            <a:ext cx="771018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«Землеустройство»</a:t>
            </a:r>
            <a:endParaRPr lang="ru-RU" sz="4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1" name="Picture 1" descr="F:\Региональная выставка\Мы-землеустроители\герб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643050"/>
            <a:ext cx="2595574" cy="2621530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2071678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latin typeface="Bookman Old Style" pitchFamily="18" charset="0"/>
              </a:rPr>
              <a:t>Квалификация</a:t>
            </a:r>
            <a:r>
              <a:rPr lang="ru-RU" sz="2400" b="1" dirty="0" smtClean="0">
                <a:latin typeface="Bookman Old Style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28" y="4572008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 smtClean="0"/>
              <a:t>Срок обучения </a:t>
            </a:r>
            <a:r>
              <a:rPr lang="ru-RU" sz="3600" b="1" i="1" dirty="0" smtClean="0"/>
              <a:t>-  3  года 6 месяцев</a:t>
            </a:r>
            <a:endParaRPr lang="ru-RU" sz="36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357554" y="3000372"/>
            <a:ext cx="5357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«Техник-землеустроитель»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9" name="Рисунок 8" descr="2.jpg"/>
          <p:cNvPicPr>
            <a:picLocks noChangeAspect="1"/>
          </p:cNvPicPr>
          <p:nvPr/>
        </p:nvPicPr>
        <p:blipFill>
          <a:blip r:embed="rId2" cstate="print"/>
          <a:srcRect l="10497" t="8696" r="10774"/>
          <a:stretch>
            <a:fillRect/>
          </a:stretch>
        </p:blipFill>
        <p:spPr>
          <a:xfrm>
            <a:off x="4500562" y="357166"/>
            <a:ext cx="4286280" cy="3000396"/>
          </a:xfrm>
          <a:prstGeom prst="rect">
            <a:avLst/>
          </a:prstGeom>
        </p:spPr>
      </p:pic>
      <p:pic>
        <p:nvPicPr>
          <p:cNvPr id="10" name="Рисунок 9" descr="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3571876"/>
            <a:ext cx="3786182" cy="2839637"/>
          </a:xfrm>
          <a:prstGeom prst="rect">
            <a:avLst/>
          </a:prstGeom>
        </p:spPr>
      </p:pic>
      <p:pic>
        <p:nvPicPr>
          <p:cNvPr id="13" name="Рисунок 12" descr="IMG_037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2000240"/>
            <a:ext cx="3786182" cy="28396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11" name="Рисунок 10" descr="11 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2857496"/>
            <a:ext cx="4143372" cy="3107529"/>
          </a:xfrm>
          <a:prstGeom prst="rect">
            <a:avLst/>
          </a:prstGeom>
        </p:spPr>
      </p:pic>
      <p:pic>
        <p:nvPicPr>
          <p:cNvPr id="12" name="Рисунок 11" descr="12-защита дип. проект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214422"/>
            <a:ext cx="4357718" cy="47863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86314" y="785794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357818" y="1571612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29256" y="171448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857752" y="1142984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pic>
        <p:nvPicPr>
          <p:cNvPr id="53249" name="Picture 1" descr="F:\5 регионая выставка\SAM_0149.JPG"/>
          <p:cNvPicPr>
            <a:picLocks noChangeAspect="1" noChangeArrowheads="1"/>
          </p:cNvPicPr>
          <p:nvPr/>
        </p:nvPicPr>
        <p:blipFill>
          <a:blip r:embed="rId2" cstate="print"/>
          <a:srcRect r="32500" b="16667"/>
          <a:stretch>
            <a:fillRect/>
          </a:stretch>
        </p:blipFill>
        <p:spPr bwMode="auto">
          <a:xfrm>
            <a:off x="285720" y="1428736"/>
            <a:ext cx="4474877" cy="4714908"/>
          </a:xfrm>
          <a:prstGeom prst="rect">
            <a:avLst/>
          </a:prstGeom>
          <a:noFill/>
        </p:spPr>
      </p:pic>
      <p:pic>
        <p:nvPicPr>
          <p:cNvPr id="11" name="Picture 3" descr="F:\5 регионая выставка\SAM_01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214686"/>
            <a:ext cx="3810025" cy="285752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pic>
        <p:nvPicPr>
          <p:cNvPr id="53252" name="Picture 4" descr="C:\Documents and Settings\преподавательская-1\Рабочий стол\фото видео\землеустроители и бухгалтера\SAM_23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428596" y="1928802"/>
            <a:ext cx="4071205" cy="3786214"/>
          </a:xfrm>
          <a:prstGeom prst="rect">
            <a:avLst/>
          </a:prstGeom>
          <a:noFill/>
        </p:spPr>
      </p:pic>
      <p:pic>
        <p:nvPicPr>
          <p:cNvPr id="9" name="Picture 2" descr="F:\5 регионая выставка\SAM_01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214422"/>
            <a:ext cx="4000528" cy="492922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643042" y="6215082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pic>
        <p:nvPicPr>
          <p:cNvPr id="53250" name="Picture 2" descr="F:\5 регионая выставка\SAM_01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357298"/>
            <a:ext cx="8254225" cy="48577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571480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214290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pic>
        <p:nvPicPr>
          <p:cNvPr id="8" name="Picture 2" descr="C:\Users\oem\Desktop\гладкова\SAM_01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2" r="5263"/>
          <a:stretch>
            <a:fillRect/>
          </a:stretch>
        </p:blipFill>
        <p:spPr bwMode="auto">
          <a:xfrm>
            <a:off x="428596" y="928670"/>
            <a:ext cx="8143932" cy="536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857892"/>
            <a:ext cx="5829312" cy="3571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/>
              <a:t>Практика по нивелированию</a:t>
            </a:r>
            <a:endParaRPr lang="ru-RU" sz="2400" b="1" i="1" dirty="0"/>
          </a:p>
        </p:txBody>
      </p:sp>
      <p:pic>
        <p:nvPicPr>
          <p:cNvPr id="2050" name="Picture 2" descr="E:\Мы-землеустроители\3 нивелировани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5385"/>
          <a:stretch>
            <a:fillRect/>
          </a:stretch>
        </p:blipFill>
        <p:spPr bwMode="auto">
          <a:xfrm>
            <a:off x="1285852" y="1357298"/>
            <a:ext cx="6979276" cy="4429156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57224" y="6356350"/>
            <a:ext cx="7858180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857892"/>
            <a:ext cx="5829312" cy="3571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/>
              <a:t>Практика по почвоведению</a:t>
            </a:r>
            <a:endParaRPr lang="ru-RU" sz="2400" b="1" i="1" dirty="0"/>
          </a:p>
        </p:txBody>
      </p:sp>
      <p:pic>
        <p:nvPicPr>
          <p:cNvPr id="76802" name="Picture 2" descr="C:\Documents and Settings\преподавательская-1\Рабочий стол\Баннер\Мы-землеустроители\7- практика по почвоведению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357298"/>
            <a:ext cx="5905500" cy="4429125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214414" y="6356350"/>
            <a:ext cx="7143800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857892"/>
            <a:ext cx="5829312" cy="3571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/>
              <a:t>Практика по нивелированию</a:t>
            </a:r>
            <a:endParaRPr lang="ru-RU" sz="2400" b="1" i="1" dirty="0"/>
          </a:p>
        </p:txBody>
      </p:sp>
      <p:pic>
        <p:nvPicPr>
          <p:cNvPr id="77826" name="Picture 2" descr="C:\Documents and Settings\преподавательская-1\Рабочий стол\Баннер\Мы-землеустроители\4- нивелировани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7742"/>
          <a:stretch>
            <a:fillRect/>
          </a:stretch>
        </p:blipFill>
        <p:spPr bwMode="auto">
          <a:xfrm>
            <a:off x="1500166" y="1500174"/>
            <a:ext cx="6929466" cy="4275045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285852" y="6356350"/>
            <a:ext cx="700092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</a:t>
            </a:r>
            <a:r>
              <a:rPr lang="ru-RU" dirty="0" smtClean="0"/>
              <a:t>"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857892"/>
            <a:ext cx="5829312" cy="3571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/>
              <a:t>Практика по теодолитной съемке</a:t>
            </a:r>
            <a:endParaRPr lang="ru-RU" sz="2400" b="1" i="1" dirty="0"/>
          </a:p>
        </p:txBody>
      </p:sp>
      <p:pic>
        <p:nvPicPr>
          <p:cNvPr id="78850" name="Picture 2" descr="C:\Documents and Settings\преподавательская-1\Рабочий стол\Баннер\Мы-землеустроители\6 теодолитная съем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4815" y="1500188"/>
            <a:ext cx="5700183" cy="4275137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00100" y="635635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857892"/>
            <a:ext cx="5829312" cy="3571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/>
              <a:t>Практика на производстве</a:t>
            </a:r>
            <a:endParaRPr lang="ru-RU" sz="2400" b="1" i="1" dirty="0"/>
          </a:p>
        </p:txBody>
      </p:sp>
      <p:pic>
        <p:nvPicPr>
          <p:cNvPr id="9" name="Содержимое 3" descr="B6FZFZCAEM4X1MCAFWOCH9CA32IU16CA79OCFWCA8PXSYBCANUKB36CA912SW4CAT25UNPCA3BE6V5CA93P3N9CAS0DJ1KCAZLYUQ5CA9NPOJQCAEKMR6MCA48ZE4ACAKFQP5SCABERSA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8188"/>
          <a:stretch>
            <a:fillRect/>
          </a:stretch>
        </p:blipFill>
        <p:spPr>
          <a:xfrm>
            <a:off x="285720" y="1500174"/>
            <a:ext cx="3529878" cy="3429024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285852" y="6356350"/>
            <a:ext cx="614366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pic>
        <p:nvPicPr>
          <p:cNvPr id="8" name="Содержимое 3" descr="RGZTQCCA0S65GVCAHF0QIWCATHYYL8CAGE7T9FCAAAHZ61CAMMK8Z0CALIGT2LCAGDM4VNCA2AVTVRCA890YRZCAUOUIO6CA7M30NUCADEUNSYCA769VPLCATLWDX5CATLIZJGCADV3YGS.jpg"/>
          <p:cNvPicPr>
            <a:picLocks noChangeAspect="1"/>
          </p:cNvPicPr>
          <p:nvPr/>
        </p:nvPicPr>
        <p:blipFill>
          <a:blip r:embed="rId3" cstate="print"/>
          <a:srcRect l="11150" t="3571" r="10801"/>
          <a:stretch>
            <a:fillRect/>
          </a:stretch>
        </p:blipFill>
        <p:spPr>
          <a:xfrm>
            <a:off x="4429124" y="1357297"/>
            <a:ext cx="2500330" cy="2411033"/>
          </a:xfrm>
          <a:prstGeom prst="rect">
            <a:avLst/>
          </a:prstGeom>
        </p:spPr>
      </p:pic>
      <p:pic>
        <p:nvPicPr>
          <p:cNvPr id="10" name="Содержимое 3" descr="GARHMLCAESOW1QCAIMPHHACAMAE2WXCA0VHD7CCA8WHS37CAAS38XOCAA64SP2CAWRH4FWCAHNA48XCAAOPRH9CAG2AF2ICAVVPKTRCALPPMRWCAG7JJDTCAA0VMDUCAFSD6FYCAI9E2UC.jpg"/>
          <p:cNvPicPr>
            <a:picLocks noChangeAspect="1"/>
          </p:cNvPicPr>
          <p:nvPr/>
        </p:nvPicPr>
        <p:blipFill>
          <a:blip r:embed="rId4" cstate="print"/>
          <a:srcRect l="27500" t="13333" r="12500"/>
          <a:stretch>
            <a:fillRect/>
          </a:stretch>
        </p:blipFill>
        <p:spPr>
          <a:xfrm>
            <a:off x="6500826" y="3857628"/>
            <a:ext cx="2286016" cy="2357455"/>
          </a:xfrm>
          <a:prstGeom prst="rect">
            <a:avLst/>
          </a:prstGeom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857892"/>
            <a:ext cx="5829312" cy="3571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/>
              <a:t>Защита дипломного проекта</a:t>
            </a:r>
            <a:endParaRPr lang="ru-RU" sz="2400" b="1" i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85786" y="6356350"/>
            <a:ext cx="7500990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pic>
        <p:nvPicPr>
          <p:cNvPr id="120837" name="Picture 5" descr="C:\Documents and Settings\преподавательская-1\Мои документы\Downloads\22-03-2014_19-16-53\SAM_2822.JPG"/>
          <p:cNvPicPr>
            <a:picLocks noChangeAspect="1" noChangeArrowheads="1"/>
          </p:cNvPicPr>
          <p:nvPr/>
        </p:nvPicPr>
        <p:blipFill>
          <a:blip r:embed="rId2" cstate="print"/>
          <a:srcRect l="10134" t="24324" r="6758" b="5405"/>
          <a:stretch>
            <a:fillRect/>
          </a:stretch>
        </p:blipFill>
        <p:spPr bwMode="auto">
          <a:xfrm>
            <a:off x="357157" y="1785926"/>
            <a:ext cx="4844045" cy="3071834"/>
          </a:xfrm>
          <a:prstGeom prst="rect">
            <a:avLst/>
          </a:prstGeom>
          <a:noFill/>
        </p:spPr>
      </p:pic>
      <p:pic>
        <p:nvPicPr>
          <p:cNvPr id="120842" name="Picture 10" descr="C:\Documents and Settings\преподавательская-1\Мои документы\Downloads\22-03-2014_19-16-53\SAM_28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7" y="500042"/>
            <a:ext cx="3524273" cy="2643206"/>
          </a:xfrm>
          <a:prstGeom prst="rect">
            <a:avLst/>
          </a:prstGeom>
          <a:noFill/>
        </p:spPr>
      </p:pic>
      <p:pic>
        <p:nvPicPr>
          <p:cNvPr id="120844" name="Picture 12" descr="C:\Documents and Settings\преподавательская-1\Мои документы\Downloads\22-03-2014_19-16-53\SAM_2809.JPG"/>
          <p:cNvPicPr>
            <a:picLocks noChangeAspect="1" noChangeArrowheads="1"/>
          </p:cNvPicPr>
          <p:nvPr/>
        </p:nvPicPr>
        <p:blipFill>
          <a:blip r:embed="rId4" cstate="print"/>
          <a:srcRect t="11765"/>
          <a:stretch>
            <a:fillRect/>
          </a:stretch>
        </p:blipFill>
        <p:spPr bwMode="auto">
          <a:xfrm>
            <a:off x="5429256" y="3714752"/>
            <a:ext cx="3562342" cy="235743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143512"/>
            <a:ext cx="4500594" cy="3571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/>
              <a:t>Защита дипломного проекта</a:t>
            </a:r>
            <a:endParaRPr lang="ru-RU" sz="2400" b="1" i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71538" y="6356350"/>
            <a:ext cx="650085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</a:t>
            </a:r>
            <a:r>
              <a:rPr lang="ru-RU" dirty="0" smtClean="0"/>
              <a:t>"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786314" y="357166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286380" y="857232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pic>
        <p:nvPicPr>
          <p:cNvPr id="120835" name="Picture 3" descr="C:\Documents and Settings\преподавательская-1\Мои документы\Downloads\22-03-2014_19-16-53\SAM_28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85794"/>
            <a:ext cx="4476782" cy="3357586"/>
          </a:xfrm>
          <a:prstGeom prst="rect">
            <a:avLst/>
          </a:prstGeom>
          <a:noFill/>
        </p:spPr>
      </p:pic>
      <p:pic>
        <p:nvPicPr>
          <p:cNvPr id="120840" name="Picture 8" descr="C:\Documents and Settings\преподавательская-1\Мои документы\Downloads\22-03-2014_19-16-53\SAM_2819.JPG"/>
          <p:cNvPicPr>
            <a:picLocks noChangeAspect="1" noChangeArrowheads="1"/>
          </p:cNvPicPr>
          <p:nvPr/>
        </p:nvPicPr>
        <p:blipFill>
          <a:blip r:embed="rId3" cstate="print"/>
          <a:srcRect l="18750" t="17086"/>
          <a:stretch>
            <a:fillRect/>
          </a:stretch>
        </p:blipFill>
        <p:spPr bwMode="auto">
          <a:xfrm>
            <a:off x="5572132" y="4286256"/>
            <a:ext cx="2786082" cy="1928826"/>
          </a:xfrm>
          <a:prstGeom prst="rect">
            <a:avLst/>
          </a:prstGeom>
          <a:noFill/>
        </p:spPr>
      </p:pic>
      <p:pic>
        <p:nvPicPr>
          <p:cNvPr id="233474" name="Picture 2" descr="C:\Documents and Settings\преподавательская-1\Мои документы\Downloads\22-03-2014_19-16-53\SAM_28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357297"/>
            <a:ext cx="3724215" cy="279316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857892"/>
            <a:ext cx="5829312" cy="3571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/>
              <a:t>Выпускной</a:t>
            </a:r>
            <a:endParaRPr lang="ru-RU" sz="2400" b="1" i="1" dirty="0"/>
          </a:p>
        </p:txBody>
      </p:sp>
      <p:pic>
        <p:nvPicPr>
          <p:cNvPr id="7" name="Picture 2" descr="C:\Users\oem\Desktop\Новая папка\фото\S73003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7" y="1428736"/>
            <a:ext cx="3735857" cy="392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928662" y="6356350"/>
            <a:ext cx="7286676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8" name="Picture 3" descr="C:\Users\oem\Desktop\Новая папка\фото\S7300395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94" y="214290"/>
            <a:ext cx="2928958" cy="302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pic>
        <p:nvPicPr>
          <p:cNvPr id="117761" name="Picture 1" descr="C:\Documents and Settings\преподавательская-1\Мои документы\Downloads\22-03-2014_19-16-53\SAM_26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3786190"/>
            <a:ext cx="3286148" cy="249839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71538" y="6356350"/>
            <a:ext cx="7143800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pic>
        <p:nvPicPr>
          <p:cNvPr id="79877" name="Picture 5" descr="C:\Documents and Settings\преподавательская-1\Рабочий стол\20140228_115145.jpg"/>
          <p:cNvPicPr>
            <a:picLocks noChangeAspect="1" noChangeArrowheads="1"/>
          </p:cNvPicPr>
          <p:nvPr/>
        </p:nvPicPr>
        <p:blipFill>
          <a:blip r:embed="rId2" cstate="print"/>
          <a:srcRect l="25724" t="14291" r="13574" b="19969"/>
          <a:stretch>
            <a:fillRect/>
          </a:stretch>
        </p:blipFill>
        <p:spPr bwMode="auto">
          <a:xfrm>
            <a:off x="642910" y="1357298"/>
            <a:ext cx="8091366" cy="492922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142976" y="6356350"/>
            <a:ext cx="7143800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pic>
        <p:nvPicPr>
          <p:cNvPr id="79876" name="Picture 4" descr="C:\Documents and Settings\преподавательская-1\Мои документы\Downloads\8zmStatPnn0.jpg"/>
          <p:cNvPicPr>
            <a:picLocks noChangeAspect="1" noChangeArrowheads="1"/>
          </p:cNvPicPr>
          <p:nvPr/>
        </p:nvPicPr>
        <p:blipFill>
          <a:blip r:embed="rId2" cstate="print"/>
          <a:srcRect l="7089" t="22086" r="4293" b="4293"/>
          <a:stretch>
            <a:fillRect/>
          </a:stretch>
        </p:blipFill>
        <p:spPr bwMode="auto">
          <a:xfrm>
            <a:off x="1071538" y="1428736"/>
            <a:ext cx="7429552" cy="478634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928662" y="6356350"/>
            <a:ext cx="7643866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pic>
        <p:nvPicPr>
          <p:cNvPr id="80899" name="Picture 3" descr="F:\IMG_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7" y="1428736"/>
            <a:ext cx="5047943" cy="4214842"/>
          </a:xfrm>
          <a:prstGeom prst="rect">
            <a:avLst/>
          </a:prstGeom>
          <a:noFill/>
        </p:spPr>
      </p:pic>
      <p:pic>
        <p:nvPicPr>
          <p:cNvPr id="80900" name="Picture 4" descr="C:\Documents and Settings\преподавательская-1\Рабочий стол\Баннер\Мы-землеустроители\15 б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857233"/>
            <a:ext cx="3393306" cy="50482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85786" y="6356350"/>
            <a:ext cx="7072362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pic>
        <p:nvPicPr>
          <p:cNvPr id="81923" name="Picture 3" descr="C:\Documents and Settings\преподавательская-1\Рабочий стол\Баннер\Мы-землеустроители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85926"/>
            <a:ext cx="5429290" cy="4071968"/>
          </a:xfrm>
          <a:prstGeom prst="rect">
            <a:avLst/>
          </a:prstGeom>
          <a:noFill/>
        </p:spPr>
      </p:pic>
      <p:pic>
        <p:nvPicPr>
          <p:cNvPr id="10" name="Picture 2" descr="F:\IMG_2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1071546"/>
            <a:ext cx="2839853" cy="378621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14348" y="6356350"/>
            <a:ext cx="7500990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pic>
        <p:nvPicPr>
          <p:cNvPr id="10" name="Picture 2" descr="C:\Documents and Settings\преподавательская-1\Рабочий стол\Баннер\Мы-землеустроители\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428736"/>
            <a:ext cx="6072230" cy="462592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357290" y="6356350"/>
            <a:ext cx="664373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pic>
        <p:nvPicPr>
          <p:cNvPr id="83970" name="Picture 2" descr="F:\IMG_2068.JPG"/>
          <p:cNvPicPr>
            <a:picLocks noChangeAspect="1" noChangeArrowheads="1"/>
          </p:cNvPicPr>
          <p:nvPr/>
        </p:nvPicPr>
        <p:blipFill>
          <a:blip r:embed="rId2" cstate="print"/>
          <a:srcRect l="13519" t="8011" r="9873"/>
          <a:stretch>
            <a:fillRect/>
          </a:stretch>
        </p:blipFill>
        <p:spPr bwMode="auto">
          <a:xfrm>
            <a:off x="4857752" y="571480"/>
            <a:ext cx="3643338" cy="3281345"/>
          </a:xfrm>
          <a:prstGeom prst="rect">
            <a:avLst/>
          </a:prstGeom>
          <a:noFill/>
        </p:spPr>
      </p:pic>
      <p:pic>
        <p:nvPicPr>
          <p:cNvPr id="83971" name="Picture 3" descr="F:\Первомай -фото\DSCF1182.JPG"/>
          <p:cNvPicPr>
            <a:picLocks noChangeAspect="1" noChangeArrowheads="1"/>
          </p:cNvPicPr>
          <p:nvPr/>
        </p:nvPicPr>
        <p:blipFill>
          <a:blip r:embed="rId3" cstate="print"/>
          <a:srcRect t="11062" r="30307" b="-1773"/>
          <a:stretch>
            <a:fillRect/>
          </a:stretch>
        </p:blipFill>
        <p:spPr bwMode="auto">
          <a:xfrm>
            <a:off x="142844" y="1857364"/>
            <a:ext cx="3732200" cy="3643338"/>
          </a:xfrm>
          <a:prstGeom prst="rect">
            <a:avLst/>
          </a:prstGeom>
          <a:noFill/>
        </p:spPr>
      </p:pic>
      <p:pic>
        <p:nvPicPr>
          <p:cNvPr id="84994" name="Picture 2" descr="F:\Первомай -фото\SAM_1460.JPG"/>
          <p:cNvPicPr>
            <a:picLocks noChangeAspect="1" noChangeArrowheads="1"/>
          </p:cNvPicPr>
          <p:nvPr/>
        </p:nvPicPr>
        <p:blipFill>
          <a:blip r:embed="rId4" cstate="print"/>
          <a:srcRect t="5797"/>
          <a:stretch>
            <a:fillRect/>
          </a:stretch>
        </p:blipFill>
        <p:spPr bwMode="auto">
          <a:xfrm>
            <a:off x="5500694" y="4071942"/>
            <a:ext cx="3286148" cy="207170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57224" y="6356350"/>
            <a:ext cx="771530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</a:t>
            </a:r>
            <a:r>
              <a:rPr lang="ru-RU" dirty="0" smtClean="0"/>
              <a:t>"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«Техник-землеустроитель»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3 г. 6 мес.)</a:t>
            </a:r>
            <a:endParaRPr lang="ru-RU" dirty="0"/>
          </a:p>
        </p:txBody>
      </p:sp>
      <p:pic>
        <p:nvPicPr>
          <p:cNvPr id="8" name="Picture 2" descr="F:\Студенческая весна -2011\DSC05596.JPG"/>
          <p:cNvPicPr>
            <a:picLocks noChangeAspect="1" noChangeArrowheads="1"/>
          </p:cNvPicPr>
          <p:nvPr/>
        </p:nvPicPr>
        <p:blipFill>
          <a:blip r:embed="rId2" cstate="print"/>
          <a:srcRect l="12760" r="10677"/>
          <a:stretch>
            <a:fillRect/>
          </a:stretch>
        </p:blipFill>
        <p:spPr bwMode="auto">
          <a:xfrm>
            <a:off x="285720" y="1357298"/>
            <a:ext cx="4429156" cy="4786346"/>
          </a:xfrm>
          <a:prstGeom prst="rect">
            <a:avLst/>
          </a:prstGeom>
          <a:noFill/>
        </p:spPr>
      </p:pic>
      <p:pic>
        <p:nvPicPr>
          <p:cNvPr id="9" name="Picture 3" descr="F:\Студенческая весна -2011\100_03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85727"/>
            <a:ext cx="3286148" cy="2463943"/>
          </a:xfrm>
          <a:prstGeom prst="rect">
            <a:avLst/>
          </a:prstGeom>
          <a:noFill/>
        </p:spPr>
      </p:pic>
      <p:pic>
        <p:nvPicPr>
          <p:cNvPr id="10" name="Picture 4" descr="F:\Студенческая весна -2011\100_03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3357562"/>
            <a:ext cx="3429024" cy="257107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920038" cy="10223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  <a:t>Наши социальные партнеры</a:t>
            </a:r>
            <a:b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omic Sans MS" pitchFamily="66" charset="0"/>
              </a:rPr>
              <a:t>по специальности «Землеустройство»</a:t>
            </a:r>
            <a:endParaRPr lang="ru-RU" sz="1800" dirty="0" smtClean="0">
              <a:ln>
                <a:noFill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8662" y="2071678"/>
            <a:ext cx="7858180" cy="3643338"/>
          </a:xfrm>
        </p:spPr>
        <p:txBody>
          <a:bodyPr rtlCol="0">
            <a:norm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ООО «Служба кадастровых инженеров «Недвижимость и право» г. Железногорск – </a:t>
            </a:r>
            <a:r>
              <a:rPr lang="ru-RU" sz="2400" b="1" i="1" dirty="0">
                <a:solidFill>
                  <a:srgbClr val="002060"/>
                </a:solidFill>
              </a:rPr>
              <a:t>руководитель</a:t>
            </a:r>
            <a:r>
              <a:rPr lang="ru-RU" sz="2400" dirty="0">
                <a:solidFill>
                  <a:srgbClr val="002060"/>
                </a:solidFill>
              </a:rPr>
              <a:t> Рудяев А.И. </a:t>
            </a:r>
            <a:r>
              <a:rPr lang="ru-RU" sz="2400" b="1" i="1" dirty="0">
                <a:solidFill>
                  <a:srgbClr val="002060"/>
                </a:solidFill>
              </a:rPr>
              <a:t>– выпускник техникума</a:t>
            </a:r>
          </a:p>
          <a:p>
            <a:pPr marL="342900" indent="-342900"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ООО «Геоизыскания» г. Железногорск</a:t>
            </a:r>
          </a:p>
          <a:p>
            <a:pPr marL="342900" indent="-342900"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ООО «Межевик» г. Дмитриев</a:t>
            </a:r>
          </a:p>
          <a:p>
            <a:pPr marL="342900" indent="-342900"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ООО «Азимут» г. Курск</a:t>
            </a:r>
          </a:p>
          <a:p>
            <a:pPr marL="342900" indent="-342900"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ОАО «Михайловский ГОК» г. Железногорск</a:t>
            </a:r>
          </a:p>
          <a:p>
            <a:pPr marL="342900" indent="-342900" eaLnBrk="1" fontAlgn="auto" hangingPunct="1">
              <a:defRPr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57224" y="635635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920038" cy="10223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  <a:t>Наши социальные партнеры</a:t>
            </a:r>
            <a:b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omic Sans MS" pitchFamily="66" charset="0"/>
              </a:rPr>
              <a:t>по специальности «Землеустройство»</a:t>
            </a:r>
            <a:endParaRPr lang="ru-RU" sz="1800" dirty="0" smtClean="0">
              <a:ln>
                <a:noFill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0100" y="1785926"/>
            <a:ext cx="7572428" cy="3643338"/>
          </a:xfrm>
        </p:spPr>
        <p:txBody>
          <a:bodyPr rtlCol="0">
            <a:normAutofit/>
          </a:bodyPr>
          <a:lstStyle/>
          <a:p>
            <a:pPr marL="342900" indent="-342900"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ООО «Курские просторы» г. Курск – </a:t>
            </a:r>
            <a:r>
              <a:rPr lang="ru-RU" sz="2400" b="1" i="1" dirty="0" smtClean="0">
                <a:solidFill>
                  <a:srgbClr val="002060"/>
                </a:solidFill>
              </a:rPr>
              <a:t>руководитель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Косицкий</a:t>
            </a: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А.Н. – </a:t>
            </a:r>
            <a:r>
              <a:rPr lang="ru-RU" sz="2400" b="1" i="1" dirty="0" smtClean="0">
                <a:solidFill>
                  <a:srgbClr val="002060"/>
                </a:solidFill>
              </a:rPr>
              <a:t>выпускник техникума</a:t>
            </a:r>
          </a:p>
          <a:p>
            <a:pPr marL="342900" indent="-342900"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ИП Гвоздев  «Инженерно-геодезические и землеустроительные работы» г. Железногорск</a:t>
            </a:r>
          </a:p>
          <a:p>
            <a:pPr marL="342900" indent="-342900"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ООО «</a:t>
            </a:r>
            <a:r>
              <a:rPr lang="ru-RU" sz="2400" dirty="0" err="1" smtClean="0">
                <a:solidFill>
                  <a:srgbClr val="002060"/>
                </a:solidFill>
              </a:rPr>
              <a:t>Орелземпроект</a:t>
            </a:r>
            <a:r>
              <a:rPr lang="ru-RU" sz="2400" dirty="0" smtClean="0">
                <a:solidFill>
                  <a:srgbClr val="002060"/>
                </a:solidFill>
              </a:rPr>
              <a:t>» г. Орел</a:t>
            </a:r>
          </a:p>
          <a:p>
            <a:pPr marL="342900" indent="-342900" eaLnBrk="1" fontAlgn="auto" hangingPunct="1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ФГУП «</a:t>
            </a:r>
            <a:r>
              <a:rPr lang="ru-RU" sz="2400" dirty="0" err="1" smtClean="0">
                <a:solidFill>
                  <a:srgbClr val="002060"/>
                </a:solidFill>
              </a:rPr>
              <a:t>Рустехинвентаризация</a:t>
            </a:r>
            <a:r>
              <a:rPr lang="ru-RU" sz="2400" dirty="0" smtClean="0">
                <a:solidFill>
                  <a:srgbClr val="002060"/>
                </a:solidFill>
              </a:rPr>
              <a:t> – Федеральное БТИ» (Курский филиал)</a:t>
            </a:r>
          </a:p>
          <a:p>
            <a:pPr marL="342900" indent="-342900" eaLnBrk="1" fontAlgn="auto" hangingPunct="1">
              <a:buFont typeface="Arial" pitchFamily="34" charset="0"/>
              <a:buChar char="•"/>
              <a:defRPr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00166" y="6215082"/>
            <a:ext cx="6929486" cy="506393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.6CB5A33B071E40D\Рабочий стол\getImage (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642918"/>
            <a:ext cx="3987146" cy="3357586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57224" y="6356350"/>
            <a:ext cx="7429552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6" name="Picture 2" descr="C:\Documents and Settings\Admin.6CB5A33B071E40D\Рабочий стол\getImage (9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143115"/>
            <a:ext cx="3991609" cy="336134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929190" y="71435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техников-землеустроителей</a:t>
            </a:r>
            <a:endParaRPr lang="ru-RU" sz="2400" b="1" i="1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000100" y="635635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8" name="Picture 2" descr="C:\Documents and Settings\Admin.6CB5A33B071E40D\Рабочий стол\getImage (1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071810"/>
            <a:ext cx="3732648" cy="3143272"/>
          </a:xfrm>
          <a:prstGeom prst="rect">
            <a:avLst/>
          </a:prstGeom>
          <a:noFill/>
        </p:spPr>
      </p:pic>
      <p:pic>
        <p:nvPicPr>
          <p:cNvPr id="9" name="Picture 2" descr="C:\Documents and Settings\Admin.6CB5A33B071E40D\Рабочий стол\getImage (1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500042"/>
            <a:ext cx="4241644" cy="35719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00034" y="114298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техников-землеустроителей</a:t>
            </a:r>
            <a:endParaRPr lang="ru-RU" sz="2400" b="1" i="1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Admin.6CB5A33B071E40D\Рабочий стол\getImage (1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28926" y="3286124"/>
            <a:ext cx="5715439" cy="3143271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42910" y="6356350"/>
            <a:ext cx="7643866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2066" y="857232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техников-землеустроителей</a:t>
            </a:r>
            <a:endParaRPr lang="ru-RU" sz="2400" b="1" i="1" dirty="0"/>
          </a:p>
        </p:txBody>
      </p:sp>
      <p:pic>
        <p:nvPicPr>
          <p:cNvPr id="6" name="Picture 2" descr="C:\Documents and Settings\Admin.6CB5A33B071E40D\Рабочий стол\getImage (1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571480"/>
            <a:ext cx="4326477" cy="364333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214414" y="6356350"/>
            <a:ext cx="7429552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114298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техников-землеустроителей</a:t>
            </a:r>
            <a:endParaRPr lang="ru-RU" sz="2400" b="1" i="1" dirty="0"/>
          </a:p>
        </p:txBody>
      </p:sp>
      <p:pic>
        <p:nvPicPr>
          <p:cNvPr id="6" name="Picture 2" descr="C:\Documents and Settings\Admin.6CB5A33B071E40D\Рабочий стол\1.jpg"/>
          <p:cNvPicPr>
            <a:picLocks noChangeAspect="1" noChangeArrowheads="1"/>
          </p:cNvPicPr>
          <p:nvPr/>
        </p:nvPicPr>
        <p:blipFill>
          <a:blip r:embed="rId2" cstate="print">
            <a:lum bright="20000" contrast="40000"/>
          </a:blip>
          <a:srcRect/>
          <a:stretch>
            <a:fillRect/>
          </a:stretch>
        </p:blipFill>
        <p:spPr bwMode="auto">
          <a:xfrm>
            <a:off x="428595" y="2214554"/>
            <a:ext cx="4326477" cy="3643338"/>
          </a:xfrm>
          <a:prstGeom prst="rect">
            <a:avLst/>
          </a:prstGeom>
          <a:noFill/>
        </p:spPr>
      </p:pic>
      <p:pic>
        <p:nvPicPr>
          <p:cNvPr id="7" name="Picture 2" descr="C:\Documents and Settings\Admin.6CB5A33B071E40D\Рабочий стол\get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142983"/>
            <a:ext cx="4500594" cy="378996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Admin.6CB5A33B071E40D\Рабочий стол\getImage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31591" b="11609"/>
          <a:stretch>
            <a:fillRect/>
          </a:stretch>
        </p:blipFill>
        <p:spPr bwMode="auto">
          <a:xfrm>
            <a:off x="285720" y="1071546"/>
            <a:ext cx="2857520" cy="4000528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85786" y="6356350"/>
            <a:ext cx="771530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2066" y="857232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техников-землеустроителей</a:t>
            </a:r>
            <a:endParaRPr lang="ru-RU" sz="2400" b="1" i="1" dirty="0"/>
          </a:p>
        </p:txBody>
      </p:sp>
      <p:pic>
        <p:nvPicPr>
          <p:cNvPr id="11" name="Picture 2" descr="C:\Documents and Settings\Admin.6CB5A33B071E40D\Рабочий стол\getImage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5" y="2071678"/>
            <a:ext cx="4364429" cy="364333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000100" y="635635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114298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техников-землеустроителей</a:t>
            </a:r>
            <a:endParaRPr lang="ru-RU" sz="2400" b="1" i="1" dirty="0"/>
          </a:p>
        </p:txBody>
      </p:sp>
      <p:pic>
        <p:nvPicPr>
          <p:cNvPr id="8" name="Picture 2" descr="C:\Documents and Settings\Admin.6CB5A33B071E40D\Рабочий стол\getImage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214554"/>
            <a:ext cx="4326476" cy="3643338"/>
          </a:xfrm>
          <a:prstGeom prst="rect">
            <a:avLst/>
          </a:prstGeom>
          <a:noFill/>
        </p:spPr>
      </p:pic>
      <p:pic>
        <p:nvPicPr>
          <p:cNvPr id="9" name="Picture 2" descr="C:\Documents and Settings\Admin.6CB5A33B071E40D\Рабочий стол\getImage (6).jpg"/>
          <p:cNvPicPr>
            <a:picLocks noChangeAspect="1" noChangeArrowheads="1"/>
          </p:cNvPicPr>
          <p:nvPr/>
        </p:nvPicPr>
        <p:blipFill>
          <a:blip r:embed="rId3" cstate="print"/>
          <a:srcRect l="9942" t="27050" r="19046"/>
          <a:stretch>
            <a:fillRect/>
          </a:stretch>
        </p:blipFill>
        <p:spPr bwMode="auto">
          <a:xfrm>
            <a:off x="4929190" y="857232"/>
            <a:ext cx="3998600" cy="342902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928662" y="6356350"/>
            <a:ext cx="771530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2066" y="857232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техников-землеустроителей</a:t>
            </a:r>
            <a:endParaRPr lang="ru-RU" sz="2400" b="1" i="1" dirty="0"/>
          </a:p>
        </p:txBody>
      </p:sp>
      <p:pic>
        <p:nvPicPr>
          <p:cNvPr id="8" name="Picture 2" descr="C:\Documents and Settings\Admin.6CB5A33B071E40D\Рабочий стол\getImage (2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4364428" cy="3643338"/>
          </a:xfrm>
          <a:prstGeom prst="rect">
            <a:avLst/>
          </a:prstGeom>
          <a:noFill/>
        </p:spPr>
      </p:pic>
      <p:pic>
        <p:nvPicPr>
          <p:cNvPr id="12" name="Picture 2" descr="C:\Documents and Settings\Admin.6CB5A33B071E40D\Рабочий стол\getImage (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019103" y="2178704"/>
            <a:ext cx="3987145" cy="3357586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285728"/>
            <a:ext cx="771018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«Экономика 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 бухгалтерский учет»</a:t>
            </a:r>
            <a:endParaRPr lang="ru-RU" sz="4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2071678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latin typeface="Bookman Old Style" pitchFamily="18" charset="0"/>
              </a:rPr>
              <a:t>Квалификация</a:t>
            </a:r>
            <a:r>
              <a:rPr lang="ru-RU" sz="2400" b="1" dirty="0" smtClean="0">
                <a:latin typeface="Bookman Old Style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28" y="4572008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 smtClean="0"/>
              <a:t>Срок обучения </a:t>
            </a:r>
            <a:r>
              <a:rPr lang="ru-RU" sz="3600" b="1" i="1" dirty="0" smtClean="0"/>
              <a:t>-  2  года 10 месяцев</a:t>
            </a:r>
            <a:endParaRPr lang="ru-RU" sz="36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572132" y="3000372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«Бухгалтер»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F:\Региональная выставка\Мы-бухгалтеры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2"/>
            <a:ext cx="2571768" cy="281992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«Бухгалтер»</a:t>
            </a:r>
            <a:endParaRPr lang="ru-RU" sz="24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2 г. 10 мес.)</a:t>
            </a:r>
            <a:endParaRPr lang="ru-RU" dirty="0"/>
          </a:p>
        </p:txBody>
      </p:sp>
      <p:pic>
        <p:nvPicPr>
          <p:cNvPr id="9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 t="6354" r="9772" b="53773"/>
          <a:stretch>
            <a:fillRect/>
          </a:stretch>
        </p:blipFill>
        <p:spPr>
          <a:xfrm>
            <a:off x="395536" y="1700808"/>
            <a:ext cx="3829035" cy="4228522"/>
          </a:xfrm>
          <a:prstGeom prst="rect">
            <a:avLst/>
          </a:prstGeom>
        </p:spPr>
      </p:pic>
      <p:pic>
        <p:nvPicPr>
          <p:cNvPr id="10" name="Содержимое 3" descr="фото 07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714876" y="214290"/>
            <a:ext cx="3786214" cy="2903529"/>
          </a:xfrm>
          <a:prstGeom prst="rect">
            <a:avLst/>
          </a:prstGeom>
        </p:spPr>
      </p:pic>
      <p:pic>
        <p:nvPicPr>
          <p:cNvPr id="11" name="Содержимое 4" descr="SAM_164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857884" y="3286124"/>
            <a:ext cx="2285999" cy="3047998"/>
          </a:xfrm>
          <a:prstGeom prst="rect">
            <a:avLst/>
          </a:prstGeom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«Бухгалтер»</a:t>
            </a:r>
            <a:endParaRPr lang="ru-RU" sz="24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2 г. 10 мес.)</a:t>
            </a:r>
            <a:endParaRPr lang="ru-RU" dirty="0"/>
          </a:p>
        </p:txBody>
      </p:sp>
      <p:pic>
        <p:nvPicPr>
          <p:cNvPr id="180226" name="Picture 2" descr="C:\Documents and Settings\преподавательская-1\Рабочий стол\Региональная выставка\Региональная выставка\5 регионая выставка\SAM_01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14488"/>
            <a:ext cx="3871786" cy="2903840"/>
          </a:xfrm>
          <a:prstGeom prst="rect">
            <a:avLst/>
          </a:prstGeom>
          <a:noFill/>
        </p:spPr>
      </p:pic>
      <p:pic>
        <p:nvPicPr>
          <p:cNvPr id="180227" name="Picture 3" descr="C:\Documents and Settings\преподавательская-1\Рабочий стол\Региональная выставка\Региональная выставка\5 регионая выставка\SAM_01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571480"/>
            <a:ext cx="3871786" cy="2903840"/>
          </a:xfrm>
          <a:prstGeom prst="rect">
            <a:avLst/>
          </a:prstGeom>
          <a:noFill/>
        </p:spPr>
      </p:pic>
      <p:pic>
        <p:nvPicPr>
          <p:cNvPr id="11" name="Picture 2" descr="C:\Documents and Settings\преподавательская-1\Рабочий стол\Баннер\Мы-бухгалтеры\Практика по анализу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3801118"/>
            <a:ext cx="3286148" cy="237877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«Бухгалтер»</a:t>
            </a:r>
            <a:endParaRPr lang="ru-RU" sz="24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2 г. 10 мес.)</a:t>
            </a:r>
            <a:endParaRPr lang="ru-RU" dirty="0"/>
          </a:p>
        </p:txBody>
      </p:sp>
      <p:pic>
        <p:nvPicPr>
          <p:cNvPr id="179203" name="Picture 3" descr="C:\Documents and Settings\преподавательская-1\Рабочий стол\Баннер\Мы-бухгалтеры\Учебная практика по бух.учету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643314"/>
            <a:ext cx="4000535" cy="2544656"/>
          </a:xfrm>
          <a:prstGeom prst="rect">
            <a:avLst/>
          </a:prstGeom>
          <a:noFill/>
        </p:spPr>
      </p:pic>
      <p:pic>
        <p:nvPicPr>
          <p:cNvPr id="11" name="Содержимое 7" descr="20140303_09330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57158" y="2143116"/>
            <a:ext cx="3857652" cy="2441981"/>
          </a:xfrm>
          <a:prstGeom prst="rect">
            <a:avLst/>
          </a:prstGeom>
        </p:spPr>
      </p:pic>
      <p:pic>
        <p:nvPicPr>
          <p:cNvPr id="12" name="Содержимое 3" descr="SAM_166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929190" y="428604"/>
            <a:ext cx="3619289" cy="2714644"/>
          </a:xfrm>
          <a:prstGeom prst="rect">
            <a:avLst/>
          </a:prstGeom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3" descr="20140303_09343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72066" y="571480"/>
            <a:ext cx="3571900" cy="2678926"/>
          </a:xfrm>
        </p:spPr>
      </p:pic>
      <p:pic>
        <p:nvPicPr>
          <p:cNvPr id="5" name="Содержимое 5" descr="SAM_165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4876" y="3571876"/>
            <a:ext cx="3500462" cy="2626188"/>
          </a:xfrm>
        </p:spPr>
      </p:pic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>
          <a:xfrm>
            <a:off x="1071538" y="6356350"/>
            <a:ext cx="721523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6" name="Содержимое 3" descr="SAM_1674.JPG"/>
          <p:cNvPicPr>
            <a:picLocks noGrp="1" noChangeAspect="1"/>
          </p:cNvPicPr>
          <p:nvPr>
            <p:ph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1428750"/>
            <a:ext cx="4002088" cy="3000375"/>
          </a:xfrm>
        </p:spPr>
      </p:pic>
      <p:sp>
        <p:nvSpPr>
          <p:cNvPr id="8" name="TextBox 7"/>
          <p:cNvSpPr txBox="1"/>
          <p:nvPr/>
        </p:nvSpPr>
        <p:spPr>
          <a:xfrm>
            <a:off x="285720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«Бухгалтер»</a:t>
            </a:r>
            <a:endParaRPr lang="ru-RU" sz="24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2 г. 10 мес.)</a:t>
            </a:r>
            <a:endParaRPr lang="ru-RU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Содержимое 4" descr="SAM_167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596" y="1142984"/>
            <a:ext cx="4572032" cy="3429024"/>
          </a:xfrm>
        </p:spPr>
      </p:pic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714348" y="6356350"/>
            <a:ext cx="771530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7" name="Picture 4" descr="F:\конкурс Преподаватель года 2013\попова фото\IMG_64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0332" y="3214686"/>
            <a:ext cx="3860824" cy="300284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072034" y="1071546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«Бухгалтер»</a:t>
            </a:r>
            <a:endParaRPr lang="ru-RU" sz="24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5643570" y="1571612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2 г. 10 мес.)</a:t>
            </a:r>
            <a:endParaRPr lang="ru-RU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857892"/>
            <a:ext cx="5829312" cy="35719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dirty="0" smtClean="0"/>
              <a:t>Выпускной</a:t>
            </a:r>
            <a:endParaRPr lang="ru-RU" sz="2400" b="1" i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85786" y="6356350"/>
            <a:ext cx="771530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1142984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2 г. 10 мес.)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571480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«Бухгалтер»</a:t>
            </a:r>
            <a:endParaRPr lang="ru-RU" sz="2400" b="1" i="1" dirty="0"/>
          </a:p>
        </p:txBody>
      </p:sp>
      <p:pic>
        <p:nvPicPr>
          <p:cNvPr id="8" name="Рисунок 7" descr="C:\Documents and Settings\преподавательская-1\Рабочий стол\Баннер\Мы-бухгалтеры\Выпускной вечер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2000240"/>
            <a:ext cx="400052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1729" name="Picture 1" descr="F:\ФОТО\S50061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466" y="1428736"/>
            <a:ext cx="4548252" cy="414340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71538" y="6356350"/>
            <a:ext cx="7286676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2 г. 10 мес.)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«Бухгалтер»</a:t>
            </a:r>
            <a:endParaRPr lang="ru-RU" sz="2400" b="1" i="1" dirty="0"/>
          </a:p>
        </p:txBody>
      </p:sp>
      <p:pic>
        <p:nvPicPr>
          <p:cNvPr id="9" name="Picture 1" descr="C:\Documents and Settings\преподавательская-1\Рабочий стол\Баннер\Мы-землеустроители\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142984"/>
            <a:ext cx="4381782" cy="3286148"/>
          </a:xfrm>
          <a:prstGeom prst="rect">
            <a:avLst/>
          </a:prstGeom>
          <a:noFill/>
        </p:spPr>
      </p:pic>
      <p:pic>
        <p:nvPicPr>
          <p:cNvPr id="10" name="Picture 2" descr="C:\Documents and Settings\преподавательская-1\Рабочий стол\Баннер\Мы-землеустроители\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714620"/>
            <a:ext cx="3905011" cy="292895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00100" y="6356350"/>
            <a:ext cx="7286676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8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2 г. 10 мес.)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9190" y="642918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«Бухгалтер»</a:t>
            </a:r>
            <a:endParaRPr lang="ru-RU" sz="2400" b="1" i="1" dirty="0"/>
          </a:p>
        </p:txBody>
      </p:sp>
      <p:pic>
        <p:nvPicPr>
          <p:cNvPr id="8" name="Picture 3" descr="C:\Documents and Settings\преподавательская-1\Рабочий стол\Баннер\Мы-землеустроители\20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7" y="1142984"/>
            <a:ext cx="4559043" cy="3429024"/>
          </a:xfrm>
          <a:prstGeom prst="rect">
            <a:avLst/>
          </a:prstGeom>
          <a:noFill/>
        </p:spPr>
      </p:pic>
      <p:pic>
        <p:nvPicPr>
          <p:cNvPr id="11" name="Picture 5" descr="F:\Первомай -фото\SAM_14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2643182"/>
            <a:ext cx="3810026" cy="285752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000100" y="6356350"/>
            <a:ext cx="7500990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2 г. 10 мес.)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«Бухгалтер»</a:t>
            </a:r>
            <a:endParaRPr lang="ru-RU" sz="2400" b="1" i="1" dirty="0"/>
          </a:p>
        </p:txBody>
      </p:sp>
      <p:pic>
        <p:nvPicPr>
          <p:cNvPr id="12" name="Picture 2" descr="F:\IMG_20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643050"/>
            <a:ext cx="2928958" cy="3905014"/>
          </a:xfrm>
          <a:prstGeom prst="rect">
            <a:avLst/>
          </a:prstGeom>
          <a:noFill/>
        </p:spPr>
      </p:pic>
      <p:pic>
        <p:nvPicPr>
          <p:cNvPr id="13" name="Picture 7" descr="F:\Конференция  Молодежь и накуа 21 века\IMG_20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1" y="1285860"/>
            <a:ext cx="4857455" cy="364333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928662" y="635635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86446" y="1500174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2 г. 10 мес.)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72034" y="1000108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«Бухгалтер»</a:t>
            </a:r>
            <a:endParaRPr lang="ru-RU" sz="2400" b="1" i="1" dirty="0"/>
          </a:p>
        </p:txBody>
      </p:sp>
      <p:pic>
        <p:nvPicPr>
          <p:cNvPr id="9" name="Picture 5" descr="F:\SAM_15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09" y="1071546"/>
            <a:ext cx="4000187" cy="3000396"/>
          </a:xfrm>
          <a:prstGeom prst="rect">
            <a:avLst/>
          </a:prstGeom>
          <a:noFill/>
        </p:spPr>
      </p:pic>
      <p:pic>
        <p:nvPicPr>
          <p:cNvPr id="10" name="Picture 6" descr="F:\SAM_15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857496"/>
            <a:ext cx="4252028" cy="318929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oem\Desktop\гладкова\IMG_02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285992"/>
            <a:ext cx="3990179" cy="300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8215370" cy="363517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1000108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2 г. 10 мес.)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500042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«Бухгалтер»</a:t>
            </a:r>
            <a:endParaRPr lang="ru-RU" sz="2400" b="1" i="1" dirty="0"/>
          </a:p>
        </p:txBody>
      </p:sp>
      <p:pic>
        <p:nvPicPr>
          <p:cNvPr id="9" name="Picture 2" descr="http://dsht.ucoz.ru/_nw/0/s192551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28604"/>
            <a:ext cx="3786214" cy="2839660"/>
          </a:xfrm>
          <a:prstGeom prst="rect">
            <a:avLst/>
          </a:prstGeom>
          <a:noFill/>
        </p:spPr>
      </p:pic>
      <p:pic>
        <p:nvPicPr>
          <p:cNvPr id="11" name="Picture 4" descr="F:\IMG_2033.JPG"/>
          <p:cNvPicPr>
            <a:picLocks noChangeAspect="1" noChangeArrowheads="1"/>
          </p:cNvPicPr>
          <p:nvPr/>
        </p:nvPicPr>
        <p:blipFill>
          <a:blip r:embed="rId4" cstate="print"/>
          <a:srcRect l="12500" t="9999" r="32500" b="3340"/>
          <a:stretch>
            <a:fillRect/>
          </a:stretch>
        </p:blipFill>
        <p:spPr bwMode="auto">
          <a:xfrm>
            <a:off x="5857884" y="3500438"/>
            <a:ext cx="2143140" cy="214314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85786" y="6356350"/>
            <a:ext cx="7643866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</a:t>
            </a:r>
            <a:r>
              <a:rPr lang="ru-RU" dirty="0" smtClean="0"/>
              <a:t>"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86446" y="1500174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(обучение – 2 г. 10 мес.)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72034" y="1000108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«Бухгалтер»</a:t>
            </a:r>
            <a:endParaRPr lang="ru-RU" sz="2400" b="1" i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4645025" y="2174875"/>
            <a:ext cx="4041775" cy="3951288"/>
          </a:xfrm>
          <a:prstGeom prst="rect">
            <a:avLst/>
          </a:prstGeom>
        </p:spPr>
      </p:pic>
      <p:pic>
        <p:nvPicPr>
          <p:cNvPr id="11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14348" y="714356"/>
            <a:ext cx="3522785" cy="4530725"/>
          </a:xfrm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920038" cy="10223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  <a:t>Наши социальные партнеры</a:t>
            </a:r>
            <a:b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omic Sans MS" pitchFamily="66" charset="0"/>
              </a:rPr>
              <a:t>по специальности «Экономика и бухгалтерский учет»</a:t>
            </a:r>
            <a:endParaRPr lang="ru-RU" sz="1800" dirty="0" smtClean="0">
              <a:ln>
                <a:noFill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8662" y="2500306"/>
            <a:ext cx="7858180" cy="3071834"/>
          </a:xfrm>
        </p:spPr>
        <p:txBody>
          <a:bodyPr rtlCol="0">
            <a:normAutofit fontScale="92500" lnSpcReduction="20000"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ООО </a:t>
            </a:r>
            <a:r>
              <a:rPr lang="ru-RU" sz="2400" dirty="0" smtClean="0">
                <a:solidFill>
                  <a:srgbClr val="002060"/>
                </a:solidFill>
              </a:rPr>
              <a:t>«Дмитриевский КХП» г. Дмитриев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СПК «Селино» Дмитриевский район, с. Селино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ООО «Дмитриевское», г. Дмитриев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ООО «Снижа», Дмитриевский район, с. Снижа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ОООО «Победа», п. Конышевка</a:t>
            </a:r>
          </a:p>
          <a:p>
            <a:pPr marL="342900" indent="-342900" eaLnBrk="1" fontAlgn="auto" hangingPunct="1">
              <a:defRPr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57224" y="635635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920038" cy="10223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  <a:t>Наши социальные партнеры</a:t>
            </a:r>
            <a:b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omic Sans MS" pitchFamily="66" charset="0"/>
              </a:rPr>
              <a:t>по специальности «Экономика и бухгалтерский учет»</a:t>
            </a:r>
            <a:endParaRPr lang="ru-RU" sz="1800" dirty="0" smtClean="0">
              <a:ln>
                <a:noFill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2214554"/>
            <a:ext cx="8358246" cy="3643338"/>
          </a:xfrm>
        </p:spPr>
        <p:txBody>
          <a:bodyPr rtlCol="0">
            <a:normAutofit fontScale="92500" lnSpcReduction="20000"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Управление образования, опеки и попечительства Администрации Дмитриевского района (централизованная бухгалтерия)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ИП Никулин А.Ф.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ИП Маркин В.Н.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ОБУЗ «Дмитриевская ЦРБ» 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З</a:t>
            </a:r>
            <a:r>
              <a:rPr lang="ru-RU" sz="2400" dirty="0" smtClean="0">
                <a:solidFill>
                  <a:srgbClr val="002060"/>
                </a:solidFill>
              </a:rPr>
              <a:t>АО «Дмитриев </a:t>
            </a:r>
            <a:r>
              <a:rPr lang="ru-RU" sz="2400" dirty="0" err="1" smtClean="0">
                <a:solidFill>
                  <a:srgbClr val="002060"/>
                </a:solidFill>
              </a:rPr>
              <a:t>АГРО-Инвест</a:t>
            </a:r>
            <a:r>
              <a:rPr lang="ru-RU" sz="2400" dirty="0" smtClean="0">
                <a:solidFill>
                  <a:srgbClr val="002060"/>
                </a:solidFill>
              </a:rPr>
              <a:t>»</a:t>
            </a:r>
          </a:p>
          <a:p>
            <a:pPr marL="342900" indent="-342900" eaLnBrk="1" fontAlgn="auto" hangingPunct="1">
              <a:defRPr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00166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85786" y="6356350"/>
            <a:ext cx="792961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1285860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бухгалтеров</a:t>
            </a:r>
            <a:endParaRPr lang="ru-RU" sz="2400" b="1" i="1" dirty="0"/>
          </a:p>
        </p:txBody>
      </p:sp>
      <p:pic>
        <p:nvPicPr>
          <p:cNvPr id="181250" name="Picture 2" descr="C:\Documents and Settings\преподавательская-1\Рабочий стол\Региональная выставка\бухгалтер\бакае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9" y="1000108"/>
            <a:ext cx="4238524" cy="3178994"/>
          </a:xfrm>
          <a:prstGeom prst="rect">
            <a:avLst/>
          </a:prstGeom>
          <a:noFill/>
        </p:spPr>
      </p:pic>
      <p:pic>
        <p:nvPicPr>
          <p:cNvPr id="181251" name="Picture 3" descr="C:\Documents and Settings\преподавательская-1\Рабочий стол\Региональная выставка\бухгалтер\буднико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571744"/>
            <a:ext cx="4071966" cy="305407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786314" y="4357694"/>
            <a:ext cx="40005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Бухгалтер по заработной плате </a:t>
            </a:r>
          </a:p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Bookman Old Style" pitchFamily="18" charset="0"/>
                <a:cs typeface="Times New Roman" pitchFamily="18" charset="0"/>
              </a:rPr>
              <a:t>ООО «Дмитриевский КХП»</a:t>
            </a:r>
            <a:endParaRPr lang="ru-RU" sz="2000" b="1" dirty="0"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571501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Бухгалтер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57224" y="6356350"/>
            <a:ext cx="757242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</a:t>
            </a:r>
            <a:r>
              <a:rPr lang="ru-RU" dirty="0" smtClean="0"/>
              <a:t>"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9190" y="71435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бухгалтеров</a:t>
            </a:r>
            <a:endParaRPr lang="ru-RU" sz="2400" b="1" i="1" dirty="0"/>
          </a:p>
        </p:txBody>
      </p:sp>
      <p:pic>
        <p:nvPicPr>
          <p:cNvPr id="182274" name="Picture 2" descr="C:\Documents and Settings\преподавательская-1\Рабочий стол\Региональная выставка\бухгалтер\жеребцо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2579" y="2500306"/>
            <a:ext cx="3524161" cy="2643206"/>
          </a:xfrm>
          <a:prstGeom prst="rect">
            <a:avLst/>
          </a:prstGeom>
          <a:noFill/>
        </p:spPr>
      </p:pic>
      <p:pic>
        <p:nvPicPr>
          <p:cNvPr id="182275" name="Picture 3" descr="C:\Documents and Settings\преподавательская-1\Рабочий стол\Региональная выставка\бухгалтер\мамоно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00042"/>
            <a:ext cx="4381390" cy="328614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71472" y="392906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Кассир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5214950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Бухгалтер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5429264"/>
            <a:ext cx="3539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  <a:cs typeface="Times New Roman" pitchFamily="18" charset="0"/>
              </a:rPr>
              <a:t>ООО «Дмитриевский КХП»</a:t>
            </a:r>
            <a:endParaRPr lang="ru-RU" b="1" dirty="0">
              <a:latin typeface="Bookman Old Style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928662" y="6356350"/>
            <a:ext cx="7429552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1285860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бухгалтеров</a:t>
            </a:r>
            <a:endParaRPr lang="ru-RU" sz="2400" b="1" i="1" dirty="0"/>
          </a:p>
        </p:txBody>
      </p:sp>
      <p:pic>
        <p:nvPicPr>
          <p:cNvPr id="183298" name="Picture 2" descr="C:\Documents and Settings\преподавательская-1\Рабочий стол\Региональная выставка\бухгалтер\мамонто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500306"/>
            <a:ext cx="3881370" cy="2911121"/>
          </a:xfrm>
          <a:prstGeom prst="rect">
            <a:avLst/>
          </a:prstGeom>
          <a:noFill/>
        </p:spPr>
      </p:pic>
      <p:pic>
        <p:nvPicPr>
          <p:cNvPr id="183299" name="Picture 3" descr="C:\Documents and Settings\преподавательская-1\Рабочий стол\Региональная выставка\бухгалтер\оленин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643050"/>
            <a:ext cx="3717925" cy="278853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000628" y="5857892"/>
            <a:ext cx="3539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  <a:cs typeface="Times New Roman" pitchFamily="18" charset="0"/>
              </a:rPr>
              <a:t>ООО «Дмитриевский КХП»</a:t>
            </a:r>
            <a:endParaRPr lang="ru-RU" b="1" dirty="0"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6314" y="4572008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Ведущий экономит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4348" y="5643578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Главный бухгалтер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42910" y="6356350"/>
            <a:ext cx="771530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9190" y="71435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бухгалтеров</a:t>
            </a:r>
            <a:endParaRPr lang="ru-RU" sz="2400" b="1" i="1" dirty="0"/>
          </a:p>
        </p:txBody>
      </p:sp>
      <p:pic>
        <p:nvPicPr>
          <p:cNvPr id="184322" name="Picture 2" descr="C:\Documents and Settings\преподавательская-1\Рабочий стол\Региональная выставка\бухгалтер\рыжко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928802"/>
            <a:ext cx="4095648" cy="3071834"/>
          </a:xfrm>
          <a:prstGeom prst="rect">
            <a:avLst/>
          </a:prstGeom>
          <a:noFill/>
        </p:spPr>
      </p:pic>
      <p:pic>
        <p:nvPicPr>
          <p:cNvPr id="184323" name="Picture 3" descr="C:\Documents and Settings\преподавательская-1\Рабочий стол\Региональная выставка\бухгалтер\сарыче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142984"/>
            <a:ext cx="4286142" cy="321471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5720" y="464344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Зам. главного бухгалтера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28" y="5072074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Бухгалтер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57422" y="5572140"/>
            <a:ext cx="3539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  <a:cs typeface="Times New Roman" pitchFamily="18" charset="0"/>
              </a:rPr>
              <a:t>ООО «Дмитриевский КХП»</a:t>
            </a:r>
            <a:endParaRPr lang="ru-RU" b="1" dirty="0">
              <a:latin typeface="Bookman Old Style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14348" y="6356350"/>
            <a:ext cx="792961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85860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бухгалтеров</a:t>
            </a:r>
            <a:endParaRPr lang="ru-RU" sz="2400" b="1" i="1" dirty="0"/>
          </a:p>
        </p:txBody>
      </p:sp>
      <p:pic>
        <p:nvPicPr>
          <p:cNvPr id="185346" name="Picture 2" descr="F:\конкурс Преподаватель года 2013\попова фото\Новая папка\p-D_qg_C9m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857232"/>
            <a:ext cx="5264159" cy="394812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42844" y="285749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Бухгалтер-кассир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57422" y="5572140"/>
            <a:ext cx="371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  <a:cs typeface="Times New Roman" pitchFamily="18" charset="0"/>
              </a:rPr>
              <a:t>СПК «Селино», Дмитриевский район</a:t>
            </a:r>
            <a:endParaRPr lang="ru-RU" b="1" dirty="0">
              <a:latin typeface="Bookman Old Style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57224" y="6356350"/>
            <a:ext cx="7286676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29190" y="71435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бухгалтеров</a:t>
            </a:r>
            <a:endParaRPr lang="ru-RU" sz="24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072066" y="2714620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Операторы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28" y="5072074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Бухгалтер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00166" y="5214950"/>
            <a:ext cx="3581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  <a:cs typeface="Times New Roman" pitchFamily="18" charset="0"/>
              </a:rPr>
              <a:t>ОБУЗ «Дмитриевская ЦРБ»</a:t>
            </a:r>
            <a:endParaRPr lang="ru-RU" b="1" dirty="0"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11" name="Picture 3" descr="F:\конкурс Преподаватель года 2013\попова фото\Новая папка\SAM_0872.JPG"/>
          <p:cNvPicPr>
            <a:picLocks noChangeAspect="1" noChangeArrowheads="1"/>
          </p:cNvPicPr>
          <p:nvPr/>
        </p:nvPicPr>
        <p:blipFill>
          <a:blip r:embed="rId2" cstate="print"/>
          <a:srcRect t="14315" r="12574"/>
          <a:stretch>
            <a:fillRect/>
          </a:stretch>
        </p:blipFill>
        <p:spPr bwMode="auto">
          <a:xfrm>
            <a:off x="571472" y="1000108"/>
            <a:ext cx="4071966" cy="2993137"/>
          </a:xfrm>
          <a:prstGeom prst="rect">
            <a:avLst/>
          </a:prstGeom>
          <a:noFill/>
        </p:spPr>
      </p:pic>
      <p:pic>
        <p:nvPicPr>
          <p:cNvPr id="12" name="Picture 4" descr="F:\конкурс Преподаватель года 2013\попова фото\Новая папка\SAM_0874.JPG"/>
          <p:cNvPicPr>
            <a:picLocks noChangeAspect="1" noChangeArrowheads="1"/>
          </p:cNvPicPr>
          <p:nvPr/>
        </p:nvPicPr>
        <p:blipFill>
          <a:blip r:embed="rId3" cstate="print"/>
          <a:srcRect t="16950" r="12711"/>
          <a:stretch>
            <a:fillRect/>
          </a:stretch>
        </p:blipFill>
        <p:spPr bwMode="auto">
          <a:xfrm>
            <a:off x="5772280" y="3786190"/>
            <a:ext cx="2943124" cy="210016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28596" y="6356350"/>
            <a:ext cx="8215370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42860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бухгалтеров</a:t>
            </a:r>
            <a:endParaRPr lang="ru-RU" sz="24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4572000" y="4286256"/>
            <a:ext cx="442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Преподаватели специальных</a:t>
            </a:r>
          </a:p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дисциплин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F:\Студенческая весна -2011\100_03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3116"/>
            <a:ext cx="4214842" cy="3160274"/>
          </a:xfrm>
          <a:prstGeom prst="rect">
            <a:avLst/>
          </a:prstGeom>
          <a:noFill/>
        </p:spPr>
      </p:pic>
      <p:pic>
        <p:nvPicPr>
          <p:cNvPr id="186371" name="Picture 3" descr="C:\Documents and Settings\преподавательская-1\Рабочий стол\Региональная выставка\Олимпиада\фото 0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857232"/>
            <a:ext cx="3714659" cy="278608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285728"/>
            <a:ext cx="771018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«Электрификация и автоматизация сельского хозяйства»</a:t>
            </a:r>
            <a:endParaRPr lang="ru-RU" sz="32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2071678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latin typeface="Bookman Old Style" pitchFamily="18" charset="0"/>
              </a:rPr>
              <a:t>Квалификация</a:t>
            </a:r>
            <a:r>
              <a:rPr lang="ru-RU" sz="2400" b="1" dirty="0" smtClean="0">
                <a:latin typeface="Bookman Old Style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28" y="4572008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 smtClean="0"/>
              <a:t>Срок обучения </a:t>
            </a:r>
            <a:r>
              <a:rPr lang="ru-RU" sz="3600" b="1" i="1" dirty="0" smtClean="0"/>
              <a:t>-  3  года 10 месяцев</a:t>
            </a:r>
            <a:endParaRPr lang="ru-RU" sz="36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786314" y="3000372"/>
            <a:ext cx="37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«Техник-электрик»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8418" name="Picture 2" descr="http://im2-tub-ru.yandex.net/i?id=109998956-0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00174"/>
            <a:ext cx="2609868" cy="285752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500043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«Техник-электрик»</a:t>
            </a:r>
          </a:p>
          <a:p>
            <a:pPr algn="ctr"/>
            <a:r>
              <a:rPr lang="ru-RU" sz="2400" dirty="0" smtClean="0"/>
              <a:t>(обучение – 3 г. 10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13" name="Рисунок 12" descr="C:\Documents and Settings\преподавательская-1\Рабочий стол\Региональная выставка\Презинтаця\IMG_749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71678"/>
            <a:ext cx="392909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http://ukranews.com/uploads/news/2010/09/05/98c0b6599c8b92e7b3d402b59b85b0ee8fd8e8e3.jpg"/>
          <p:cNvPicPr>
            <a:picLocks noChangeAspect="1" noChangeArrowheads="1"/>
          </p:cNvPicPr>
          <p:nvPr/>
        </p:nvPicPr>
        <p:blipFill>
          <a:blip r:embed="rId3" cstate="print"/>
          <a:srcRect r="36224"/>
          <a:stretch>
            <a:fillRect/>
          </a:stretch>
        </p:blipFill>
        <p:spPr bwMode="auto">
          <a:xfrm>
            <a:off x="4618168" y="428604"/>
            <a:ext cx="3644796" cy="428628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6314" y="500042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«Техник-электрик»</a:t>
            </a:r>
          </a:p>
          <a:p>
            <a:pPr algn="ctr"/>
            <a:r>
              <a:rPr lang="ru-RU" sz="2400" dirty="0" smtClean="0"/>
              <a:t>(обучение – 3 г. 10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12" name="Рисунок 11" descr="C:\Documents and Settings\преподавательская-1\Рабочий стол\Региональная выставка\Презинтаця\IMG_748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642918"/>
            <a:ext cx="364333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Documents and Settings\преподавательская-1\Рабочий стол\Региональная выставка\Презинтаця\IMG_748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214554"/>
            <a:ext cx="364333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785794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«Техник-электрик»</a:t>
            </a:r>
          </a:p>
          <a:p>
            <a:pPr algn="ctr"/>
            <a:r>
              <a:rPr lang="ru-RU" sz="2400" dirty="0" smtClean="0"/>
              <a:t>(обучение – 3 г. 10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222212" name="Picture 4" descr="http://im0-tub-ru.yandex.net/i?id=249185615-18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3464" y="1500174"/>
            <a:ext cx="3867177" cy="2857520"/>
          </a:xfrm>
          <a:prstGeom prst="rect">
            <a:avLst/>
          </a:prstGeom>
          <a:noFill/>
        </p:spPr>
      </p:pic>
      <p:pic>
        <p:nvPicPr>
          <p:cNvPr id="222213" name="Picture 5" descr="C:\Documents and Settings\преподавательская-1\Рабочий стол\фото видео\фото по професиям\электрик\IMG_49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285992"/>
            <a:ext cx="4381391" cy="328614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920038" cy="102233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  <a:t>Наши социальные партнеры</a:t>
            </a:r>
            <a:b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omic Sans MS" pitchFamily="66" charset="0"/>
              </a:rPr>
              <a:t>по специальности </a:t>
            </a:r>
            <a:br>
              <a:rPr lang="ru-RU" sz="1800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omic Sans MS" pitchFamily="66" charset="0"/>
              </a:rPr>
              <a:t>«Электрификация и автоматизация сельского хозяйства»</a:t>
            </a:r>
            <a:endParaRPr lang="ru-RU" sz="1800" dirty="0" smtClean="0">
              <a:ln>
                <a:noFill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8662" y="2500306"/>
            <a:ext cx="7858180" cy="3071834"/>
          </a:xfrm>
        </p:spPr>
        <p:txBody>
          <a:bodyPr rtlCol="0">
            <a:normAutofit lnSpcReduction="10000"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ЗАО «Дмитриев </a:t>
            </a:r>
            <a:r>
              <a:rPr lang="ru-RU" sz="2400" dirty="0" err="1" smtClean="0">
                <a:solidFill>
                  <a:srgbClr val="002060"/>
                </a:solidFill>
              </a:rPr>
              <a:t>АГРО-Инвест</a:t>
            </a:r>
            <a:r>
              <a:rPr lang="ru-RU" sz="2400" dirty="0" smtClean="0">
                <a:solidFill>
                  <a:srgbClr val="002060"/>
                </a:solidFill>
              </a:rPr>
              <a:t>»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ИП Никулин А.Ф., г. Дмитриев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ООО «Дмитриевское», г. Дмитриев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ООО «Агрокультура Курск», Дмитриев</a:t>
            </a:r>
          </a:p>
          <a:p>
            <a:pPr marL="342900" indent="-342900" eaLnBrk="1" fontAlgn="auto" hangingPunct="1">
              <a:defRPr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14348" y="6356350"/>
            <a:ext cx="8001056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71604" y="6356350"/>
            <a:ext cx="6858048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223233" name="Picture 1" descr="C:\Documents and Settings\преподавательская-1\Рабочий стол\фото видео\фото по професиям\электрик\IMG_49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00174"/>
            <a:ext cx="4429156" cy="3857652"/>
          </a:xfrm>
          <a:prstGeom prst="rect">
            <a:avLst/>
          </a:prstGeom>
          <a:noFill/>
        </p:spPr>
      </p:pic>
      <p:pic>
        <p:nvPicPr>
          <p:cNvPr id="224258" name="Picture 2" descr="C:\Documents and Settings\преподавательская-1\Рабочий стол\фото видео\фото по професиям\электрик\IMG_49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500306"/>
            <a:ext cx="4194112" cy="314568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000628" y="71435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техников-электриков</a:t>
            </a:r>
            <a:endParaRPr lang="ru-RU" sz="2400" b="1" i="1" dirty="0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Windows X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60" name="WordArt 12"/>
          <p:cNvSpPr>
            <a:spLocks noChangeArrowheads="1" noChangeShapeType="1" noTextEdit="1"/>
          </p:cNvSpPr>
          <p:nvPr/>
        </p:nvSpPr>
        <p:spPr bwMode="auto">
          <a:xfrm>
            <a:off x="849923" y="404813"/>
            <a:ext cx="7955574" cy="622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9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СТУДЕНЧЕСТВО -</a:t>
            </a:r>
          </a:p>
        </p:txBody>
      </p:sp>
      <p:sp>
        <p:nvSpPr>
          <p:cNvPr id="78867" name="WordArt 19"/>
          <p:cNvSpPr>
            <a:spLocks noChangeArrowheads="1" noChangeShapeType="1" noTextEdit="1"/>
          </p:cNvSpPr>
          <p:nvPr/>
        </p:nvSpPr>
        <p:spPr bwMode="auto">
          <a:xfrm>
            <a:off x="983274" y="6165851"/>
            <a:ext cx="7376746" cy="442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СОДРУЖЕСТВО МОЛОДЫХ</a:t>
            </a: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pic>
        <p:nvPicPr>
          <p:cNvPr id="78870" name="Picture 22"/>
          <p:cNvPicPr>
            <a:picLocks noChangeAspect="1" noChangeArrowheads="1"/>
          </p:cNvPicPr>
          <p:nvPr/>
        </p:nvPicPr>
        <p:blipFill>
          <a:blip r:embed="rId3" cstate="print"/>
          <a:srcRect l="29045" r="5121" b="68307"/>
          <a:stretch>
            <a:fillRect/>
          </a:stretch>
        </p:blipFill>
        <p:spPr bwMode="auto">
          <a:xfrm>
            <a:off x="5072066" y="3786190"/>
            <a:ext cx="2791557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71" name="Picture 23"/>
          <p:cNvPicPr>
            <a:picLocks noChangeAspect="1" noChangeArrowheads="1"/>
          </p:cNvPicPr>
          <p:nvPr/>
        </p:nvPicPr>
        <p:blipFill>
          <a:blip r:embed="rId4" cstate="print"/>
          <a:srcRect t="8437" b="49751"/>
          <a:stretch>
            <a:fillRect/>
          </a:stretch>
        </p:blipFill>
        <p:spPr bwMode="auto">
          <a:xfrm>
            <a:off x="252047" y="1196975"/>
            <a:ext cx="3390900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74" name="Picture 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3643314"/>
            <a:ext cx="2710962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75" name="Rectangle 27"/>
          <p:cNvSpPr>
            <a:spLocks noChangeArrowheads="1"/>
          </p:cNvSpPr>
          <p:nvPr/>
        </p:nvSpPr>
        <p:spPr bwMode="auto">
          <a:xfrm>
            <a:off x="3974123" y="1268413"/>
            <a:ext cx="14841415" cy="2234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Традиции 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студенчества –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это романтика утренних зорь,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обретение веры в себя,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открытие новых друзей,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осмысление понятия «счастье».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0"/>
            <a:ext cx="6126681" cy="648072"/>
          </a:xfrm>
        </p:spPr>
        <p:txBody>
          <a:bodyPr>
            <a:normAutofit fontScale="90000"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>Славянское содружество -  2012</a:t>
            </a:r>
            <a:endParaRPr lang="ru-RU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5357826"/>
            <a:ext cx="3346704" cy="6397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/>
          <a:lstStyle/>
          <a:p>
            <a:pPr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400" i="1" dirty="0"/>
              <a:t>Воронцова Юлия с руководителем проектной группы </a:t>
            </a:r>
            <a:r>
              <a:rPr lang="ru-RU" sz="1400" i="1" dirty="0" err="1"/>
              <a:t>Ходосовым</a:t>
            </a:r>
            <a:r>
              <a:rPr lang="ru-RU" sz="1400" i="1" dirty="0"/>
              <a:t> А.П.</a:t>
            </a:r>
          </a:p>
        </p:txBody>
      </p:sp>
      <p:pic>
        <p:nvPicPr>
          <p:cNvPr id="32771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33" y="1000108"/>
            <a:ext cx="3237311" cy="432911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6735" y="731838"/>
            <a:ext cx="3346938" cy="639762"/>
          </a:xfrm>
        </p:spPr>
        <p:txBody>
          <a:bodyPr rtlCol="0"/>
          <a:lstStyle/>
          <a:p>
            <a:pPr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32773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43372" y="928670"/>
            <a:ext cx="3096357" cy="2447925"/>
          </a:xfrm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642910" y="6356350"/>
            <a:ext cx="8143932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32775" name="Рисунок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3500438"/>
            <a:ext cx="365173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379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70000" contrast="-70000"/>
          </a:blip>
          <a:srcRect l="31238" t="12363" r="29106" b="65073"/>
          <a:stretch>
            <a:fillRect/>
          </a:stretch>
        </p:blipFill>
        <p:spPr>
          <a:xfrm>
            <a:off x="1" y="0"/>
            <a:ext cx="9142535" cy="6858000"/>
          </a:xfrm>
          <a:solidFill>
            <a:srgbClr val="FFCC00"/>
          </a:solidFill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pic>
        <p:nvPicPr>
          <p:cNvPr id="316422" name="Picture 6"/>
          <p:cNvPicPr>
            <a:picLocks noChangeAspect="1" noChangeArrowheads="1"/>
          </p:cNvPicPr>
          <p:nvPr/>
        </p:nvPicPr>
        <p:blipFill>
          <a:blip r:embed="rId3" cstate="print"/>
          <a:srcRect l="5840" t="18213" r="6526" b="6065"/>
          <a:stretch>
            <a:fillRect/>
          </a:stretch>
        </p:blipFill>
        <p:spPr bwMode="auto">
          <a:xfrm>
            <a:off x="3993174" y="0"/>
            <a:ext cx="51508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6421" name="Picture 5"/>
          <p:cNvPicPr>
            <a:picLocks noChangeAspect="1" noChangeArrowheads="1"/>
          </p:cNvPicPr>
          <p:nvPr/>
        </p:nvPicPr>
        <p:blipFill>
          <a:blip r:embed="rId4" cstate="print"/>
          <a:srcRect l="8379" t="20195" r="47684" b="20682"/>
          <a:stretch>
            <a:fillRect/>
          </a:stretch>
        </p:blipFill>
        <p:spPr bwMode="auto">
          <a:xfrm>
            <a:off x="1" y="0"/>
            <a:ext cx="38832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29737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030" t="20836" r="4340" b="56888"/>
          <a:stretch>
            <a:fillRect/>
          </a:stretch>
        </p:blipFill>
        <p:spPr>
          <a:xfrm>
            <a:off x="317989" y="1"/>
            <a:ext cx="8573965" cy="1700213"/>
          </a:xfrm>
          <a:noFill/>
        </p:spPr>
      </p:pic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pic>
        <p:nvPicPr>
          <p:cNvPr id="329735" name="Picture 7"/>
          <p:cNvPicPr>
            <a:picLocks noChangeAspect="1" noChangeArrowheads="1"/>
          </p:cNvPicPr>
          <p:nvPr/>
        </p:nvPicPr>
        <p:blipFill>
          <a:blip r:embed="rId2" cstate="print"/>
          <a:srcRect r="70790" b="79880"/>
          <a:stretch>
            <a:fillRect/>
          </a:stretch>
        </p:blipFill>
        <p:spPr bwMode="auto">
          <a:xfrm>
            <a:off x="3974124" y="5300664"/>
            <a:ext cx="11298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9738" name="Picture 10"/>
          <p:cNvPicPr>
            <a:picLocks noChangeAspect="1" noChangeArrowheads="1"/>
          </p:cNvPicPr>
          <p:nvPr/>
        </p:nvPicPr>
        <p:blipFill>
          <a:blip r:embed="rId3" cstate="print"/>
          <a:srcRect l="15033" r="16397" b="67546"/>
          <a:stretch>
            <a:fillRect/>
          </a:stretch>
        </p:blipFill>
        <p:spPr bwMode="auto">
          <a:xfrm>
            <a:off x="383931" y="1844675"/>
            <a:ext cx="3323492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9741" name="Picture 13"/>
          <p:cNvPicPr>
            <a:picLocks noChangeAspect="1" noChangeArrowheads="1"/>
          </p:cNvPicPr>
          <p:nvPr/>
        </p:nvPicPr>
        <p:blipFill>
          <a:blip r:embed="rId3" cstate="print"/>
          <a:srcRect l="16444" t="68956" r="16396"/>
          <a:stretch>
            <a:fillRect/>
          </a:stretch>
        </p:blipFill>
        <p:spPr bwMode="auto">
          <a:xfrm>
            <a:off x="5303227" y="4437063"/>
            <a:ext cx="352278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9742" name="Picture 14"/>
          <p:cNvPicPr>
            <a:picLocks noChangeAspect="1" noChangeArrowheads="1"/>
          </p:cNvPicPr>
          <p:nvPr/>
        </p:nvPicPr>
        <p:blipFill>
          <a:blip r:embed="rId4" cstate="print"/>
          <a:srcRect l="43594" b="20244"/>
          <a:stretch>
            <a:fillRect/>
          </a:stretch>
        </p:blipFill>
        <p:spPr bwMode="auto">
          <a:xfrm>
            <a:off x="3906716" y="2060575"/>
            <a:ext cx="13335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9743" name="Picture 15"/>
          <p:cNvPicPr>
            <a:picLocks noChangeAspect="1" noChangeArrowheads="1"/>
          </p:cNvPicPr>
          <p:nvPr/>
        </p:nvPicPr>
        <p:blipFill>
          <a:blip r:embed="rId5" cstate="print"/>
          <a:srcRect l="13358" r="7965" b="67625"/>
          <a:stretch>
            <a:fillRect/>
          </a:stretch>
        </p:blipFill>
        <p:spPr bwMode="auto">
          <a:xfrm>
            <a:off x="5436577" y="1824038"/>
            <a:ext cx="3389435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9744" name="Picture 16"/>
          <p:cNvPicPr>
            <a:picLocks noChangeAspect="1" noChangeArrowheads="1"/>
          </p:cNvPicPr>
          <p:nvPr/>
        </p:nvPicPr>
        <p:blipFill>
          <a:blip r:embed="rId5" cstate="print"/>
          <a:srcRect l="10883" t="69769" r="17966" b="1004"/>
          <a:stretch>
            <a:fillRect/>
          </a:stretch>
        </p:blipFill>
        <p:spPr bwMode="auto">
          <a:xfrm>
            <a:off x="317989" y="4292601"/>
            <a:ext cx="3389434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97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9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2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29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29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29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97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9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9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68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70000" contrast="-70000"/>
          </a:blip>
          <a:srcRect l="31238" t="12363" r="29106" b="65073"/>
          <a:stretch>
            <a:fillRect/>
          </a:stretch>
        </p:blipFill>
        <p:spPr>
          <a:xfrm>
            <a:off x="1" y="0"/>
            <a:ext cx="9142535" cy="6858000"/>
          </a:xfrm>
          <a:solidFill>
            <a:srgbClr val="FFCC00"/>
          </a:solidFill>
        </p:spPr>
      </p:pic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pic>
        <p:nvPicPr>
          <p:cNvPr id="3287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44943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709" name="Picture 5"/>
          <p:cNvPicPr>
            <a:picLocks noChangeAspect="1" noChangeArrowheads="1"/>
          </p:cNvPicPr>
          <p:nvPr/>
        </p:nvPicPr>
        <p:blipFill>
          <a:blip r:embed="rId4" cstate="print"/>
          <a:srcRect l="14088" r="16397" b="67130"/>
          <a:stretch>
            <a:fillRect/>
          </a:stretch>
        </p:blipFill>
        <p:spPr bwMode="auto">
          <a:xfrm>
            <a:off x="4506058" y="234950"/>
            <a:ext cx="2392973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710" name="Picture 6"/>
          <p:cNvPicPr>
            <a:picLocks noChangeAspect="1" noChangeArrowheads="1"/>
          </p:cNvPicPr>
          <p:nvPr/>
        </p:nvPicPr>
        <p:blipFill>
          <a:blip r:embed="rId4" cstate="print"/>
          <a:srcRect l="17133" t="69395" r="16208"/>
          <a:stretch>
            <a:fillRect/>
          </a:stretch>
        </p:blipFill>
        <p:spPr bwMode="auto">
          <a:xfrm>
            <a:off x="6167805" y="4902200"/>
            <a:ext cx="2791557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713" name="Picture 9"/>
          <p:cNvPicPr>
            <a:picLocks noChangeAspect="1" noChangeArrowheads="1"/>
          </p:cNvPicPr>
          <p:nvPr/>
        </p:nvPicPr>
        <p:blipFill>
          <a:blip r:embed="rId5" cstate="print"/>
          <a:srcRect l="7860" t="58806" r="47163"/>
          <a:stretch>
            <a:fillRect/>
          </a:stretch>
        </p:blipFill>
        <p:spPr bwMode="auto">
          <a:xfrm>
            <a:off x="4705351" y="2205039"/>
            <a:ext cx="1872762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714" name="Picture 10"/>
          <p:cNvPicPr>
            <a:picLocks noChangeAspect="1" noChangeArrowheads="1"/>
          </p:cNvPicPr>
          <p:nvPr/>
        </p:nvPicPr>
        <p:blipFill>
          <a:blip r:embed="rId5" cstate="print"/>
          <a:srcRect l="50868" t="6062" r="5911" b="59473"/>
          <a:stretch>
            <a:fillRect/>
          </a:stretch>
        </p:blipFill>
        <p:spPr bwMode="auto">
          <a:xfrm>
            <a:off x="6831623" y="2133600"/>
            <a:ext cx="2146789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715" name="Picture 11"/>
          <p:cNvPicPr>
            <a:picLocks noChangeAspect="1" noChangeArrowheads="1"/>
          </p:cNvPicPr>
          <p:nvPr/>
        </p:nvPicPr>
        <p:blipFill>
          <a:blip r:embed="rId6" cstate="print"/>
          <a:srcRect r="70790" b="79880"/>
          <a:stretch>
            <a:fillRect/>
          </a:stretch>
        </p:blipFill>
        <p:spPr bwMode="auto">
          <a:xfrm>
            <a:off x="4837236" y="5516564"/>
            <a:ext cx="863111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716" name="Picture 12"/>
          <p:cNvPicPr>
            <a:picLocks noChangeAspect="1" noChangeArrowheads="1"/>
          </p:cNvPicPr>
          <p:nvPr/>
        </p:nvPicPr>
        <p:blipFill>
          <a:blip r:embed="rId6" cstate="print"/>
          <a:srcRect r="70790" b="79880"/>
          <a:stretch>
            <a:fillRect/>
          </a:stretch>
        </p:blipFill>
        <p:spPr bwMode="auto">
          <a:xfrm>
            <a:off x="7562851" y="620714"/>
            <a:ext cx="863111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2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328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328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3287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32870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870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28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8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28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8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3287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3287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87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328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8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328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8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87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8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8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287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8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8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3287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3287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87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70" decel="100000"/>
                                        <p:tgtEl>
                                          <p:spTgt spid="3287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770" decel="100000"/>
                                        <p:tgtEl>
                                          <p:spTgt spid="3287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87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70000" contrast="-70000"/>
          </a:blip>
          <a:srcRect l="31238" t="12363" r="29106" b="65073"/>
          <a:stretch>
            <a:fillRect/>
          </a:stretch>
        </p:blipFill>
        <p:spPr>
          <a:xfrm>
            <a:off x="1" y="0"/>
            <a:ext cx="9142535" cy="6858000"/>
          </a:xfrm>
          <a:solidFill>
            <a:srgbClr val="FFCC00"/>
          </a:solidFill>
        </p:spPr>
      </p:pic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pic>
        <p:nvPicPr>
          <p:cNvPr id="3276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H="1" flipV="1">
            <a:off x="6034454" y="1484313"/>
            <a:ext cx="2857500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68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638" y="4138614"/>
            <a:ext cx="292490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68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08839" y="4292600"/>
            <a:ext cx="2526323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68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3605" y="1520826"/>
            <a:ext cx="2857500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690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4639" y="1592263"/>
            <a:ext cx="272561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691" name="WordArt 11"/>
          <p:cNvSpPr>
            <a:spLocks noChangeArrowheads="1" noChangeShapeType="1" noTextEdit="1"/>
          </p:cNvSpPr>
          <p:nvPr/>
        </p:nvSpPr>
        <p:spPr bwMode="auto">
          <a:xfrm>
            <a:off x="1049215" y="333375"/>
            <a:ext cx="7444154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Молодые обучают молодых</a:t>
            </a:r>
          </a:p>
        </p:txBody>
      </p:sp>
      <p:pic>
        <p:nvPicPr>
          <p:cNvPr id="327692" name="Picture 12" descr="PICT072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34454" y="4113214"/>
            <a:ext cx="2923443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27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2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2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27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27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276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27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276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27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27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1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 </a:t>
            </a:r>
            <a:r>
              <a:rPr lang="ru-RU" sz="3200" b="1" dirty="0" smtClean="0"/>
              <a:t>Региональная выставка - 2012</a:t>
            </a:r>
            <a:br>
              <a:rPr lang="ru-RU" sz="3200" b="1" dirty="0" smtClean="0"/>
            </a:br>
            <a:r>
              <a:rPr lang="ru-RU" sz="3200" b="1" dirty="0" smtClean="0"/>
              <a:t> «Образование. Наука. Карьера»</a:t>
            </a:r>
            <a:endParaRPr lang="ru-RU" sz="3200" b="1" dirty="0"/>
          </a:p>
        </p:txBody>
      </p:sp>
      <p:pic>
        <p:nvPicPr>
          <p:cNvPr id="37892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281" y="1500174"/>
            <a:ext cx="2868105" cy="4143404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7894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357554" y="1486780"/>
            <a:ext cx="3357586" cy="2728038"/>
          </a:xfrm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37895" name="Рисунок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3429000"/>
            <a:ext cx="3447971" cy="2801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7874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Региональная выставка -2012</a:t>
            </a:r>
            <a:br>
              <a:rPr lang="ru-RU" sz="2800" b="1" dirty="0" smtClean="0"/>
            </a:br>
            <a:r>
              <a:rPr lang="ru-RU" sz="2800" b="1" dirty="0" smtClean="0"/>
              <a:t>«Образование. Наука. Карьера»</a:t>
            </a:r>
          </a:p>
        </p:txBody>
      </p:sp>
      <p:pic>
        <p:nvPicPr>
          <p:cNvPr id="38920" name="Объект 13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r="12644" b="32558"/>
          <a:stretch>
            <a:fillRect/>
          </a:stretch>
        </p:blipFill>
        <p:spPr>
          <a:xfrm>
            <a:off x="214282" y="642918"/>
            <a:ext cx="2000264" cy="2643206"/>
          </a:xfrm>
        </p:spPr>
      </p:pic>
      <p:pic>
        <p:nvPicPr>
          <p:cNvPr id="38917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34" y="4214818"/>
            <a:ext cx="2570285" cy="2089150"/>
          </a:xfrm>
        </p:spPr>
      </p:pic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1428728" y="6356350"/>
            <a:ext cx="6929486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38918" name="Рисунок 10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3357562"/>
            <a:ext cx="2302743" cy="25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Рисунок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021" y="1643050"/>
            <a:ext cx="280687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914400" y="285728"/>
            <a:ext cx="8229600" cy="78740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Региональная выставка -2013</a:t>
            </a:r>
            <a:br>
              <a:rPr lang="ru-RU" sz="2800" b="1" dirty="0" smtClean="0"/>
            </a:br>
            <a:r>
              <a:rPr lang="ru-RU" sz="2800" b="1" dirty="0" smtClean="0"/>
              <a:t>«Образование. Наука. Карьера»</a:t>
            </a: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pic>
        <p:nvPicPr>
          <p:cNvPr id="1026" name="Picture 2" descr="C:\Users\Администратор\Documents\4 Региональная выставка\100_06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4429132"/>
            <a:ext cx="2712440" cy="211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ocuments\4 Региональная выставка\100_06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7" y="878274"/>
            <a:ext cx="2207873" cy="331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ocuments\4 Региональная выставка\100_06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4286256"/>
            <a:ext cx="3429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Администратор\Documents\4 Региональная выставка\100_062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6"/>
          <a:stretch/>
        </p:blipFill>
        <p:spPr bwMode="auto">
          <a:xfrm>
            <a:off x="3286116" y="1000108"/>
            <a:ext cx="2286000" cy="316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Администратор\Documents\4 Региональная выставка\100_063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8"/>
          <a:stretch/>
        </p:blipFill>
        <p:spPr bwMode="auto">
          <a:xfrm>
            <a:off x="6465840" y="1714488"/>
            <a:ext cx="2678160" cy="488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7527681" cy="9731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400" b="1" smtClean="0">
                <a:solidFill>
                  <a:srgbClr val="FF6600"/>
                </a:solidFill>
                <a:latin typeface="Arial Black" pitchFamily="34" charset="0"/>
              </a:rPr>
              <a:t>Закладываются через работу клубов «Память», «Поиск»</a:t>
            </a:r>
          </a:p>
        </p:txBody>
      </p:sp>
      <p:pic>
        <p:nvPicPr>
          <p:cNvPr id="74775" name="Picture 23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3931" y="2349500"/>
            <a:ext cx="2309446" cy="2001838"/>
          </a:xfrm>
          <a:noFill/>
        </p:spPr>
      </p:pic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ОБОУ СПО "Дмитриевский сельскохозяйственный техникум"</a:t>
            </a:r>
            <a:endParaRPr lang="ru-RU"/>
          </a:p>
        </p:txBody>
      </p:sp>
      <p:pic>
        <p:nvPicPr>
          <p:cNvPr id="74776" name="Picture 24" descr="Изображение 5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046" y="4554538"/>
            <a:ext cx="2658208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77" name="Picture 25" descr="Изображение 49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8838" y="2636839"/>
            <a:ext cx="2592266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78" name="Picture 26" descr="Изображение 36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33746" y="4508500"/>
            <a:ext cx="2659674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79" name="Picture 2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33039" y="2420939"/>
            <a:ext cx="245891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81" name="WordArt 29"/>
          <p:cNvSpPr>
            <a:spLocks noChangeArrowheads="1" noChangeShapeType="1" noTextEdit="1"/>
          </p:cNvSpPr>
          <p:nvPr/>
        </p:nvSpPr>
        <p:spPr bwMode="auto">
          <a:xfrm>
            <a:off x="914400" y="277813"/>
            <a:ext cx="77724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Истоки патриотизма</a:t>
            </a:r>
          </a:p>
        </p:txBody>
      </p:sp>
      <p:pic>
        <p:nvPicPr>
          <p:cNvPr id="74783" name="Picture 31" descr="фото1"/>
          <p:cNvPicPr>
            <a:picLocks noChangeAspect="1" noChangeArrowheads="1"/>
          </p:cNvPicPr>
          <p:nvPr/>
        </p:nvPicPr>
        <p:blipFill>
          <a:blip r:embed="rId7" cstate="print"/>
          <a:srcRect l="13220" t="8084" r="15088" b="58418"/>
          <a:stretch>
            <a:fillRect/>
          </a:stretch>
        </p:blipFill>
        <p:spPr bwMode="auto">
          <a:xfrm>
            <a:off x="3242896" y="4724400"/>
            <a:ext cx="2724150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85786" y="1214422"/>
            <a:ext cx="7929618" cy="785818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6600"/>
                </a:solidFill>
                <a:latin typeface="Arial Black" pitchFamily="34" charset="0"/>
              </a:rPr>
              <a:t>Закладываются через работу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FF6600"/>
                </a:solidFill>
                <a:latin typeface="Arial Black" pitchFamily="34" charset="0"/>
              </a:rPr>
              <a:t>военно-патриотического клуба «ВИТЯЗЬ»</a:t>
            </a:r>
          </a:p>
        </p:txBody>
      </p:sp>
      <p:sp>
        <p:nvSpPr>
          <p:cNvPr id="74781" name="WordArt 29"/>
          <p:cNvSpPr>
            <a:spLocks noChangeArrowheads="1" noChangeShapeType="1" noTextEdit="1"/>
          </p:cNvSpPr>
          <p:nvPr/>
        </p:nvSpPr>
        <p:spPr bwMode="auto">
          <a:xfrm>
            <a:off x="914400" y="277813"/>
            <a:ext cx="7729566" cy="79373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Истоки патриотизма</a:t>
            </a:r>
          </a:p>
        </p:txBody>
      </p:sp>
      <p:pic>
        <p:nvPicPr>
          <p:cNvPr id="12" name="Рисунок 11" descr="Hhz_LOAeCO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929066"/>
            <a:ext cx="2748176" cy="2071702"/>
          </a:xfrm>
          <a:prstGeom prst="rect">
            <a:avLst/>
          </a:prstGeom>
        </p:spPr>
      </p:pic>
      <p:pic>
        <p:nvPicPr>
          <p:cNvPr id="13" name="Рисунок 12" descr="DSCN04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857884" y="2714620"/>
            <a:ext cx="3429025" cy="2571769"/>
          </a:xfrm>
          <a:prstGeom prst="rect">
            <a:avLst/>
          </a:prstGeom>
        </p:spPr>
      </p:pic>
      <p:pic>
        <p:nvPicPr>
          <p:cNvPr id="15" name="Рисунок 14" descr="жллл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3143248"/>
            <a:ext cx="3048005" cy="2286004"/>
          </a:xfrm>
          <a:prstGeom prst="rect">
            <a:avLst/>
          </a:prstGeom>
        </p:spPr>
      </p:pic>
      <p:sp>
        <p:nvSpPr>
          <p:cNvPr id="16" name="Нижний колонтитул 8"/>
          <p:cNvSpPr>
            <a:spLocks noGrp="1"/>
          </p:cNvSpPr>
          <p:nvPr>
            <p:ph type="ftr" sz="quarter" idx="11"/>
          </p:nvPr>
        </p:nvSpPr>
        <p:spPr>
          <a:xfrm>
            <a:off x="1428728" y="6356350"/>
            <a:ext cx="6929486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D:\Витязь\j2HFfAyTX6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2000240"/>
            <a:ext cx="2357454" cy="177715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Акция «Возрождая храм – </a:t>
            </a:r>
            <a:br>
              <a:rPr lang="ru-RU" sz="3200" dirty="0" smtClean="0"/>
            </a:br>
            <a:r>
              <a:rPr lang="ru-RU" sz="3200" dirty="0" smtClean="0"/>
              <a:t>возрождаем Россию»</a:t>
            </a:r>
          </a:p>
        </p:txBody>
      </p:sp>
      <p:sp>
        <p:nvSpPr>
          <p:cNvPr id="39939" name="Текст 2"/>
          <p:cNvSpPr>
            <a:spLocks noGrp="1"/>
          </p:cNvSpPr>
          <p:nvPr>
            <p:ph type="body" idx="1"/>
          </p:nvPr>
        </p:nvSpPr>
        <p:spPr>
          <a:xfrm>
            <a:off x="500034" y="5214950"/>
            <a:ext cx="2786082" cy="639762"/>
          </a:xfrm>
        </p:spPr>
        <p:txBody>
          <a:bodyPr>
            <a:normAutofit/>
          </a:bodyPr>
          <a:lstStyle/>
          <a:p>
            <a:r>
              <a:rPr lang="ru-RU" sz="1600" i="1" dirty="0" smtClean="0"/>
              <a:t>Уборка территории храма </a:t>
            </a:r>
          </a:p>
          <a:p>
            <a:r>
              <a:rPr lang="ru-RU" sz="1600" i="1" dirty="0" smtClean="0"/>
              <a:t>св. Дмитрия </a:t>
            </a:r>
            <a:r>
              <a:rPr lang="ru-RU" sz="1600" i="1" dirty="0" err="1" smtClean="0"/>
              <a:t>Солунского</a:t>
            </a:r>
            <a:endParaRPr lang="ru-RU" sz="1600" i="1" dirty="0" smtClean="0"/>
          </a:p>
        </p:txBody>
      </p:sp>
      <p:pic>
        <p:nvPicPr>
          <p:cNvPr id="39940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8596" y="2000240"/>
            <a:ext cx="3143272" cy="3074108"/>
          </a:xfrm>
        </p:spPr>
      </p:pic>
      <p:sp>
        <p:nvSpPr>
          <p:cNvPr id="39941" name="Текст 4"/>
          <p:cNvSpPr>
            <a:spLocks noGrp="1"/>
          </p:cNvSpPr>
          <p:nvPr>
            <p:ph type="body" sz="quarter" idx="3"/>
          </p:nvPr>
        </p:nvSpPr>
        <p:spPr>
          <a:xfrm>
            <a:off x="3857620" y="4500570"/>
            <a:ext cx="2000264" cy="6477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1600" i="1" dirty="0" smtClean="0"/>
              <a:t>Посадка деревьев </a:t>
            </a:r>
          </a:p>
          <a:p>
            <a:pPr algn="ctr"/>
            <a:r>
              <a:rPr lang="ru-RU" sz="1600" i="1" dirty="0" smtClean="0"/>
              <a:t>у церкви Фрола и Лавра,</a:t>
            </a:r>
          </a:p>
          <a:p>
            <a:pPr algn="ctr"/>
            <a:r>
              <a:rPr lang="ru-RU" sz="1600" i="1" dirty="0"/>
              <a:t>с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Осоцкое</a:t>
            </a:r>
            <a:endParaRPr lang="ru-RU" sz="1600" i="1" dirty="0" smtClean="0"/>
          </a:p>
        </p:txBody>
      </p:sp>
      <p:pic>
        <p:nvPicPr>
          <p:cNvPr id="39942" name="Объект 13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72198" y="4214818"/>
            <a:ext cx="2623038" cy="2132012"/>
          </a:xfrm>
        </p:spPr>
      </p:pic>
      <p:pic>
        <p:nvPicPr>
          <p:cNvPr id="39943" name="Рисунок 1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1571612"/>
            <a:ext cx="3068515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330033"/>
                </a:solidFill>
              </a:rPr>
              <a:t>Акция «Возрождая храм – </a:t>
            </a:r>
            <a:br>
              <a:rPr lang="ru-RU" sz="3200" dirty="0" smtClean="0">
                <a:solidFill>
                  <a:srgbClr val="330033"/>
                </a:solidFill>
              </a:rPr>
            </a:br>
            <a:r>
              <a:rPr lang="ru-RU" sz="3200" dirty="0" smtClean="0">
                <a:solidFill>
                  <a:srgbClr val="330033"/>
                </a:solidFill>
              </a:rPr>
              <a:t>возрождаем Россию»</a:t>
            </a:r>
            <a:endParaRPr lang="ru-RU" sz="3200" dirty="0" smtClean="0"/>
          </a:p>
        </p:txBody>
      </p:sp>
      <p:sp>
        <p:nvSpPr>
          <p:cNvPr id="40963" name="Текст 2"/>
          <p:cNvSpPr>
            <a:spLocks noGrp="1"/>
          </p:cNvSpPr>
          <p:nvPr>
            <p:ph type="body" idx="1"/>
          </p:nvPr>
        </p:nvSpPr>
        <p:spPr>
          <a:xfrm>
            <a:off x="428596" y="5357826"/>
            <a:ext cx="4929222" cy="639762"/>
          </a:xfrm>
        </p:spPr>
        <p:txBody>
          <a:bodyPr/>
          <a:lstStyle/>
          <a:p>
            <a:r>
              <a:rPr lang="ru-RU" sz="1600" i="1" dirty="0" smtClean="0"/>
              <a:t>Благоустройство территории храма   села Романовка</a:t>
            </a:r>
          </a:p>
        </p:txBody>
      </p:sp>
      <p:pic>
        <p:nvPicPr>
          <p:cNvPr id="40964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58" y="1785926"/>
            <a:ext cx="3993174" cy="3457575"/>
          </a:xfrm>
        </p:spPr>
      </p:pic>
      <p:pic>
        <p:nvPicPr>
          <p:cNvPr id="40966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628" y="1428736"/>
            <a:ext cx="3124200" cy="2303462"/>
          </a:xfrm>
        </p:spPr>
      </p:pic>
      <p:pic>
        <p:nvPicPr>
          <p:cNvPr id="40967" name="Рисунок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3786190"/>
            <a:ext cx="2908789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ижний колонтитул 7"/>
          <p:cNvSpPr txBox="1">
            <a:spLocks/>
          </p:cNvSpPr>
          <p:nvPr/>
        </p:nvSpPr>
        <p:spPr>
          <a:xfrm>
            <a:off x="1000100" y="6286520"/>
            <a:ext cx="7358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ОБОУ СПО "Дмитриевский сельскохозяйственный техникум"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330033"/>
                </a:solidFill>
              </a:rPr>
              <a:t>Акция </a:t>
            </a:r>
            <a:r>
              <a:rPr lang="ru-RU" dirty="0" smtClean="0">
                <a:solidFill>
                  <a:srgbClr val="330033"/>
                </a:solidFill>
              </a:rPr>
              <a:t>«Знать. Хранить</a:t>
            </a:r>
            <a:r>
              <a:rPr lang="ru-RU" dirty="0">
                <a:solidFill>
                  <a:srgbClr val="330033"/>
                </a:solidFill>
              </a:rPr>
              <a:t>.</a:t>
            </a:r>
            <a:r>
              <a:rPr lang="ru-RU" dirty="0" smtClean="0">
                <a:solidFill>
                  <a:srgbClr val="330033"/>
                </a:solidFill>
              </a:rPr>
              <a:t> Помнить»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86116" y="2143116"/>
            <a:ext cx="3657600" cy="6397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i="1" dirty="0" smtClean="0"/>
              <a:t>На могиле  первого директора техникума   Новодворского Г.З.</a:t>
            </a:r>
            <a:endParaRPr lang="ru-RU" sz="1600" i="1" dirty="0"/>
          </a:p>
        </p:txBody>
      </p:sp>
      <p:pic>
        <p:nvPicPr>
          <p:cNvPr id="41988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596" y="1428736"/>
            <a:ext cx="2727080" cy="237648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72198" y="4500570"/>
            <a:ext cx="3657600" cy="6397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i="1" dirty="0" smtClean="0"/>
              <a:t>Отец Иоанн служит литию</a:t>
            </a:r>
            <a:endParaRPr lang="ru-RU" sz="1600" i="1" dirty="0"/>
          </a:p>
        </p:txBody>
      </p:sp>
      <p:pic>
        <p:nvPicPr>
          <p:cNvPr id="41990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86116" y="3714752"/>
            <a:ext cx="2705100" cy="2374900"/>
          </a:xfrm>
        </p:spPr>
      </p:pic>
      <p:pic>
        <p:nvPicPr>
          <p:cNvPr id="41991" name="Рисунок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1428736"/>
            <a:ext cx="2325566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/>
              <a:t>Музей истории техникума</a:t>
            </a:r>
            <a:endParaRPr lang="ru-RU" sz="3200" b="1" dirty="0"/>
          </a:p>
        </p:txBody>
      </p:sp>
      <p:pic>
        <p:nvPicPr>
          <p:cNvPr id="12291" name="Содержимое 3" descr="S63038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1307" r="19502"/>
          <a:stretch>
            <a:fillRect/>
          </a:stretch>
        </p:blipFill>
        <p:spPr>
          <a:xfrm>
            <a:off x="571472" y="1214422"/>
            <a:ext cx="2643206" cy="3678588"/>
          </a:xfrm>
          <a:ln>
            <a:solidFill>
              <a:schemeClr val="accent1"/>
            </a:solidFill>
          </a:ln>
        </p:spPr>
      </p:pic>
      <p:pic>
        <p:nvPicPr>
          <p:cNvPr id="12292" name="Picture 2" descr="C:\Documents and Settings\Admin\Мои документы\Мои рисунки\IMG_11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928671"/>
            <a:ext cx="2428892" cy="283195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28662" y="5214950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Директор музея</a:t>
            </a:r>
            <a:endParaRPr lang="ru-RU" b="1" i="1" dirty="0"/>
          </a:p>
        </p:txBody>
      </p:sp>
      <p:pic>
        <p:nvPicPr>
          <p:cNvPr id="7" name="Содержимое 3" descr="S630385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500430" y="1647200"/>
            <a:ext cx="2571768" cy="18913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Содержимое 3" descr="S6303865.JPG"/>
          <p:cNvPicPr>
            <a:picLocks noChangeAspect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>
          <a:xfrm>
            <a:off x="4500562" y="4000504"/>
            <a:ext cx="3017837" cy="22629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Хронология работы клуба «Память»</a:t>
            </a:r>
            <a:br>
              <a:rPr lang="ru-RU" sz="4000" dirty="0" smtClean="0"/>
            </a:br>
            <a:endParaRPr lang="ru-RU" sz="4000" dirty="0" smtClean="0"/>
          </a:p>
        </p:txBody>
      </p:sp>
      <p:sp>
        <p:nvSpPr>
          <p:cNvPr id="15363" name="Текст 2"/>
          <p:cNvSpPr>
            <a:spLocks noGrp="1"/>
          </p:cNvSpPr>
          <p:nvPr>
            <p:ph type="body" sz="half" idx="1"/>
          </p:nvPr>
        </p:nvSpPr>
        <p:spPr>
          <a:xfrm>
            <a:off x="517280" y="1600201"/>
            <a:ext cx="5483480" cy="4530725"/>
          </a:xfrm>
        </p:spPr>
        <p:txBody>
          <a:bodyPr>
            <a:normAutofit fontScale="85000" lnSpcReduction="20000"/>
          </a:bodyPr>
          <a:lstStyle/>
          <a:p>
            <a:r>
              <a:rPr lang="ru-RU" sz="2000" dirty="0" smtClean="0"/>
              <a:t> Праздничные концерты «От всей души» с1976г. по1986г.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2000" dirty="0" smtClean="0"/>
              <a:t>Выездные заседания клуба боевой и трудовой славы с1986 г. по1999 г.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2000" dirty="0" smtClean="0"/>
              <a:t>Торжественные собрания, посвященные памятным датам с 1999 г. по наши дни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2000" dirty="0" smtClean="0"/>
              <a:t>Встречи с ветеранами войны и труда с1976 г. по наши дни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2000" dirty="0" smtClean="0"/>
              <a:t>Участие в акциях 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2000" dirty="0" smtClean="0"/>
              <a:t>«Георгиевская ленточка»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2000" dirty="0" smtClean="0"/>
              <a:t>«Помнить. Знать. Хранить»</a:t>
            </a:r>
          </a:p>
          <a:p>
            <a:endParaRPr lang="ru-RU" sz="2000" dirty="0" smtClean="0"/>
          </a:p>
        </p:txBody>
      </p:sp>
      <p:pic>
        <p:nvPicPr>
          <p:cNvPr id="15364" name="Picture 4" descr="C:\Users\Администратор\Documents\ТЕХНИКУМ\фотографии\клуб Память\IMG_2066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15074" y="1214422"/>
            <a:ext cx="2558562" cy="2562225"/>
          </a:xfrm>
          <a:noFill/>
        </p:spPr>
      </p:pic>
      <p:pic>
        <p:nvPicPr>
          <p:cNvPr id="15365" name="Picture 2" descr="C:\Users\Администратор\Documents\ТЕХНИКУМ\фотографии\Студенческая весна -2011\фотоконкурс Твое будущее\георгиевская ленточ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7" y="4071943"/>
            <a:ext cx="2786081" cy="226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285728"/>
            <a:ext cx="77101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«Автомеханик»</a:t>
            </a:r>
            <a:endParaRPr lang="ru-RU" sz="32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2071678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latin typeface="Bookman Old Style" pitchFamily="18" charset="0"/>
              </a:rPr>
              <a:t>Квалификация</a:t>
            </a:r>
            <a:r>
              <a:rPr lang="ru-RU" sz="2400" b="1" dirty="0" smtClean="0">
                <a:latin typeface="Bookman Old Style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28" y="4929198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 smtClean="0"/>
              <a:t>Срок обучения </a:t>
            </a:r>
            <a:r>
              <a:rPr lang="ru-RU" sz="3600" b="1" i="1" dirty="0" smtClean="0"/>
              <a:t>-  2 года 5 месяцев</a:t>
            </a:r>
            <a:endParaRPr lang="ru-RU" sz="36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000496" y="2786058"/>
            <a:ext cx="47863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«Специалист 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по ремонту и обслуживанию автомобилей»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6306" name="Picture 2" descr="http://im4-tub-ru.yandex.net/i?id=608880095-56-72&amp;n=21"/>
          <p:cNvPicPr>
            <a:picLocks noChangeAspect="1" noChangeArrowheads="1"/>
          </p:cNvPicPr>
          <p:nvPr/>
        </p:nvPicPr>
        <p:blipFill>
          <a:blip r:embed="rId2" cstate="print"/>
          <a:srcRect l="5282"/>
          <a:stretch>
            <a:fillRect/>
          </a:stretch>
        </p:blipFill>
        <p:spPr bwMode="auto">
          <a:xfrm>
            <a:off x="428596" y="1285860"/>
            <a:ext cx="2498186" cy="2786082"/>
          </a:xfrm>
          <a:prstGeom prst="rect">
            <a:avLst/>
          </a:prstGeom>
          <a:noFill/>
        </p:spPr>
      </p:pic>
      <p:sp>
        <p:nvSpPr>
          <p:cNvPr id="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282" y="714356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«Автомеханик»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229378" name="Picture 2" descr="C:\Documents and Settings\преподавательская-1\Рабочий стол\фото видео\фото по професиям\автомеханик\IMG_54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071546"/>
            <a:ext cx="4384658" cy="3643338"/>
          </a:xfrm>
          <a:prstGeom prst="rect">
            <a:avLst/>
          </a:prstGeom>
          <a:noFill/>
        </p:spPr>
      </p:pic>
      <p:pic>
        <p:nvPicPr>
          <p:cNvPr id="229379" name="Picture 3" descr="C:\Documents and Settings\преподавательская-1\Рабочий стол\фото видео\фото по професиям\автомеханик\IMG_42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285992"/>
            <a:ext cx="4190895" cy="3571900"/>
          </a:xfrm>
          <a:prstGeom prst="rect">
            <a:avLst/>
          </a:prstGeom>
          <a:noFill/>
        </p:spPr>
      </p:pic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72034" y="785794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«Автомеханик»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225281" name="Picture 1" descr="C:\Documents and Settings\преподавательская-1\Рабочий стол\фото видео\фото по професиям\автомеханик\Изображение 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3" y="1071546"/>
            <a:ext cx="3905151" cy="2928958"/>
          </a:xfrm>
          <a:prstGeom prst="rect">
            <a:avLst/>
          </a:prstGeom>
          <a:noFill/>
        </p:spPr>
      </p:pic>
      <p:pic>
        <p:nvPicPr>
          <p:cNvPr id="8" name="Рисунок 7" descr="C:\Documents and Settings\Buh\Рабочий стол\фотки на курск\DSC0258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857752" y="2857496"/>
            <a:ext cx="371477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6" name="Picture 2" descr="C:\Documents and Settings\преподавательская-1\Рабочий стол\Региональная выставка\Презинтаця\IMG_7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85926"/>
            <a:ext cx="4286143" cy="321471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4282" y="428604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«Автомеханик»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9" name="Picture 2" descr="C:\Documents and Settings\преподавательская-1\Рабочий стол\Региональная выставка\Презинтаця\IMG_7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571876"/>
            <a:ext cx="3886194" cy="2914739"/>
          </a:xfrm>
          <a:prstGeom prst="rect">
            <a:avLst/>
          </a:prstGeom>
          <a:noFill/>
        </p:spPr>
      </p:pic>
      <p:pic>
        <p:nvPicPr>
          <p:cNvPr id="10" name="Picture 3" descr="C:\Documents and Settings\преподавательская-1\Рабочий стол\Региональная выставка\Презинтаця\IMG_75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428604"/>
            <a:ext cx="3929090" cy="2946912"/>
          </a:xfrm>
          <a:prstGeom prst="rect">
            <a:avLst/>
          </a:prstGeom>
          <a:noFill/>
        </p:spPr>
      </p:pic>
      <p:sp>
        <p:nvSpPr>
          <p:cNvPr id="7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920038" cy="10223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  <a:t>Наши социальные партнеры</a:t>
            </a:r>
            <a:b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omic Sans MS" pitchFamily="66" charset="0"/>
              </a:rPr>
              <a:t>по профессии «автомеханик»</a:t>
            </a:r>
            <a:endParaRPr lang="ru-RU" sz="1800" dirty="0" smtClean="0">
              <a:ln>
                <a:noFill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7224" y="2071678"/>
            <a:ext cx="7858180" cy="4000528"/>
          </a:xfrm>
        </p:spPr>
        <p:txBody>
          <a:bodyPr rtlCol="0">
            <a:normAutofit fontScale="85000" lnSpcReduction="20000"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ЗАО «Дмитриев </a:t>
            </a:r>
            <a:r>
              <a:rPr lang="ru-RU" sz="2400" dirty="0" err="1" smtClean="0">
                <a:solidFill>
                  <a:srgbClr val="002060"/>
                </a:solidFill>
              </a:rPr>
              <a:t>АГРО-Инвест</a:t>
            </a:r>
            <a:r>
              <a:rPr lang="ru-RU" sz="2400" dirty="0" smtClean="0">
                <a:solidFill>
                  <a:srgbClr val="002060"/>
                </a:solidFill>
              </a:rPr>
              <a:t>»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ИП Никулин А.Ф., г. Дмитриев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ИП Маркин В.Н., г. Дмитриев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ООО «Агрокультура Курск», Дмитриев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ООО «Дмитриевское», г. Дмитриев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ИП Лозин С.В., г. Дмитриев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ОАО «</a:t>
            </a:r>
            <a:r>
              <a:rPr lang="ru-RU" sz="2400" dirty="0" err="1" smtClean="0">
                <a:solidFill>
                  <a:srgbClr val="002060"/>
                </a:solidFill>
              </a:rPr>
              <a:t>Дмитриевтранс</a:t>
            </a:r>
            <a:r>
              <a:rPr lang="ru-RU" sz="2400" dirty="0" smtClean="0">
                <a:solidFill>
                  <a:srgbClr val="002060"/>
                </a:solidFill>
              </a:rPr>
              <a:t>», г. Дмитриев</a:t>
            </a:r>
          </a:p>
          <a:p>
            <a:pPr marL="342900" indent="-342900" eaLnBrk="1" fontAlgn="auto" hangingPunct="1">
              <a:defRPr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2" name="Picture 2" descr="C:\Documents and Settings\преподавательская-1\Рабочий стол\Региональная выставка\Презинтаця\IMG_75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3717925" cy="2788533"/>
          </a:xfrm>
          <a:prstGeom prst="rect">
            <a:avLst/>
          </a:prstGeom>
          <a:noFill/>
        </p:spPr>
      </p:pic>
      <p:pic>
        <p:nvPicPr>
          <p:cNvPr id="230403" name="Picture 3" descr="C:\Documents and Settings\преподавательская-1\Рабочий стол\Региональная выставка\Презинтаця\IMG_75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285860"/>
            <a:ext cx="3717925" cy="2788533"/>
          </a:xfrm>
          <a:prstGeom prst="rect">
            <a:avLst/>
          </a:prstGeom>
          <a:noFill/>
        </p:spPr>
      </p:pic>
      <p:pic>
        <p:nvPicPr>
          <p:cNvPr id="8" name="Рисунок 7" descr="Автозаправщик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3429000"/>
            <a:ext cx="400052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71472" y="42860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автомехаников</a:t>
            </a:r>
            <a:endParaRPr lang="ru-RU" sz="2400" b="1" i="1" dirty="0"/>
          </a:p>
        </p:txBody>
      </p:sp>
      <p:sp>
        <p:nvSpPr>
          <p:cNvPr id="7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285728"/>
            <a:ext cx="771018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«Тракторист-машинист</a:t>
            </a:r>
          </a:p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сельскохозяйственного производства»</a:t>
            </a:r>
            <a:endParaRPr lang="ru-RU" sz="2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6182" y="2071678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latin typeface="Bookman Old Style" pitchFamily="18" charset="0"/>
              </a:rPr>
              <a:t>Квалификация</a:t>
            </a:r>
            <a:r>
              <a:rPr lang="ru-RU" sz="2400" b="1" dirty="0" smtClean="0">
                <a:latin typeface="Bookman Old Style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28" y="4929198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 smtClean="0"/>
              <a:t>Срок обучения </a:t>
            </a:r>
            <a:r>
              <a:rPr lang="ru-RU" sz="3600" b="1" i="1" dirty="0" smtClean="0"/>
              <a:t>-  2 года 5 месяцев</a:t>
            </a:r>
            <a:endParaRPr lang="ru-RU" sz="36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000496" y="2786058"/>
            <a:ext cx="47863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«Тракторист-машинист, водитель автомобиля»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785926"/>
            <a:ext cx="3214709" cy="2428892"/>
          </a:xfrm>
          <a:prstGeom prst="rect">
            <a:avLst/>
          </a:prstGeom>
        </p:spPr>
      </p:pic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282" y="714357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«Тракторист-машинист»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6" name="Picture 2" descr="C:\Documents and Settings\Комп\Рабочий стол\Директор\IMG_09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143372" y="357166"/>
            <a:ext cx="4723630" cy="3214710"/>
          </a:xfrm>
          <a:prstGeom prst="rect">
            <a:avLst/>
          </a:prstGeom>
        </p:spPr>
      </p:pic>
      <p:pic>
        <p:nvPicPr>
          <p:cNvPr id="8" name="Picture 2" descr="C:\Users\Admin-dsht\Desktop\Фото-04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2420938"/>
            <a:ext cx="3918972" cy="3651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 t="29630"/>
          <a:stretch>
            <a:fillRect/>
          </a:stretch>
        </p:blipFill>
        <p:spPr bwMode="auto">
          <a:xfrm>
            <a:off x="5072066" y="3857628"/>
            <a:ext cx="3563937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72000" y="357166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«Тракторист-машинист»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9" name="Picture 2" descr="C:\Users\Admin-dsht\Desktop\Фото-02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3455988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16113"/>
            <a:ext cx="3887788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282" y="714357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«Тракторист-машинист»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10" name="Picture 2" descr="C:\Users\Admin-dsht\Desktop\Фото-02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357166"/>
            <a:ext cx="36004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C:\Users\Admin-dsht\Desktop\Фото-04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071678"/>
            <a:ext cx="35274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572000" y="357166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«Тракторист-машинист»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390437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500174"/>
            <a:ext cx="419006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7" y="3500438"/>
            <a:ext cx="3619523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282" y="714357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«Тракторист-машинист»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1186" y="714356"/>
            <a:ext cx="4167094" cy="312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214554"/>
            <a:ext cx="428528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14876" y="428604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«Тракторист-машинист»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9" name="Picture 2" descr="C:\Documents and Settings\Комп\Рабочий стол\Директор\IMG_09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642918"/>
            <a:ext cx="403494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643050"/>
            <a:ext cx="3896812" cy="436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920038" cy="10223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  <a:t>Наши социальные партнеры</a:t>
            </a:r>
            <a:b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omic Sans MS" pitchFamily="66" charset="0"/>
              </a:rPr>
              <a:t>по профессии «тракторист-машинист»</a:t>
            </a:r>
            <a:endParaRPr lang="ru-RU" sz="1800" dirty="0" smtClean="0">
              <a:ln>
                <a:noFill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7224" y="2000240"/>
            <a:ext cx="7858180" cy="3500462"/>
          </a:xfrm>
        </p:spPr>
        <p:txBody>
          <a:bodyPr rtlCol="0">
            <a:normAutofit fontScale="92500" lnSpcReduction="10000"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ООО «</a:t>
            </a:r>
            <a:r>
              <a:rPr lang="ru-RU" sz="2400" dirty="0" err="1">
                <a:solidFill>
                  <a:srgbClr val="002060"/>
                </a:solidFill>
              </a:rPr>
              <a:t>Курск-Агро</a:t>
            </a:r>
            <a:r>
              <a:rPr lang="ru-RU" sz="2400" dirty="0" smtClean="0">
                <a:solidFill>
                  <a:srgbClr val="002060"/>
                </a:solidFill>
              </a:rPr>
              <a:t>», г. Фатеж</a:t>
            </a:r>
          </a:p>
          <a:p>
            <a:pPr marL="342900" indent="-342900">
              <a:defRPr/>
            </a:pPr>
            <a:endParaRPr lang="ru-RU" sz="2400" dirty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ДРСУ №</a:t>
            </a:r>
            <a:r>
              <a:rPr lang="ru-RU" sz="2400" dirty="0" smtClean="0">
                <a:solidFill>
                  <a:srgbClr val="002060"/>
                </a:solidFill>
              </a:rPr>
              <a:t>6, г. Фатеж</a:t>
            </a:r>
          </a:p>
          <a:p>
            <a:pPr marL="342900" indent="-342900">
              <a:defRPr/>
            </a:pPr>
            <a:endParaRPr lang="ru-RU" sz="2400" dirty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ООО « </a:t>
            </a:r>
            <a:r>
              <a:rPr lang="ru-RU" sz="2400" dirty="0" err="1">
                <a:solidFill>
                  <a:srgbClr val="002060"/>
                </a:solidFill>
              </a:rPr>
              <a:t>Дейрра</a:t>
            </a:r>
            <a:r>
              <a:rPr lang="ru-RU" sz="2400" dirty="0" smtClean="0">
                <a:solidFill>
                  <a:srgbClr val="002060"/>
                </a:solidFill>
              </a:rPr>
              <a:t>», г. Фатеж</a:t>
            </a:r>
          </a:p>
          <a:p>
            <a:pPr marL="342900" indent="-342900">
              <a:defRPr/>
            </a:pPr>
            <a:endParaRPr lang="ru-RU" sz="2400" dirty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Автоколонна №1775 </a:t>
            </a:r>
            <a:r>
              <a:rPr lang="ru-RU" sz="2400" dirty="0" smtClean="0">
                <a:solidFill>
                  <a:srgbClr val="002060"/>
                </a:solidFill>
              </a:rPr>
              <a:t>, Конышевский район</a:t>
            </a:r>
          </a:p>
          <a:p>
            <a:pPr marL="342900" indent="-342900"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00206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ИП </a:t>
            </a:r>
            <a:r>
              <a:rPr lang="ru-RU" sz="2400" dirty="0" err="1">
                <a:solidFill>
                  <a:srgbClr val="002060"/>
                </a:solidFill>
              </a:rPr>
              <a:t>Хадинская</a:t>
            </a:r>
            <a:r>
              <a:rPr lang="ru-RU" sz="2400" dirty="0">
                <a:solidFill>
                  <a:srgbClr val="002060"/>
                </a:solidFill>
              </a:rPr>
              <a:t> Е.М.</a:t>
            </a:r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00628" y="71435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трактористов-машинистов</a:t>
            </a:r>
            <a:endParaRPr lang="ru-RU" sz="2400" b="1" i="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857496"/>
            <a:ext cx="3809145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14290"/>
            <a:ext cx="3708164" cy="2781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971924"/>
            <a:ext cx="2928958" cy="2957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8596" y="42860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трактористов-машинистов</a:t>
            </a:r>
            <a:endParaRPr lang="ru-RU" sz="2400" b="1" i="1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714356"/>
            <a:ext cx="4160221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19" y="2714620"/>
            <a:ext cx="4238669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00628" y="71435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трактористов-машинистов</a:t>
            </a:r>
            <a:endParaRPr lang="ru-RU" sz="2400" b="1" i="1" dirty="0"/>
          </a:p>
        </p:txBody>
      </p:sp>
      <p:pic>
        <p:nvPicPr>
          <p:cNvPr id="10" name="Picture 2" descr="C:\Users\Admin-dsht\Desktop\Фото-00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7" y="714356"/>
            <a:ext cx="451303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C:\Users\Admin-dsht\Desktop\Фото-00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643182"/>
            <a:ext cx="4714908" cy="336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285728"/>
            <a:ext cx="771018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«П о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т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й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36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6182" y="2071678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latin typeface="Bookman Old Style" pitchFamily="18" charset="0"/>
              </a:rPr>
              <a:t>Квалификация</a:t>
            </a:r>
            <a:r>
              <a:rPr lang="ru-RU" sz="2400" b="1" dirty="0" smtClean="0">
                <a:latin typeface="Bookman Old Style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28" y="4929198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 smtClean="0"/>
              <a:t>Срок обучения </a:t>
            </a:r>
            <a:r>
              <a:rPr lang="ru-RU" sz="3600" b="1" i="1" dirty="0" smtClean="0"/>
              <a:t>-  2 года 5 месяцев</a:t>
            </a:r>
            <a:endParaRPr lang="ru-RU" sz="36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000496" y="2786058"/>
            <a:ext cx="47863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«Специалист по кройке</a:t>
            </a:r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шитью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швейных изделий»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 descr="http://im4-tub-ru.yandex.net/i?id=53992110-05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85860"/>
            <a:ext cx="2360312" cy="2926006"/>
          </a:xfrm>
          <a:prstGeom prst="rect">
            <a:avLst/>
          </a:prstGeom>
          <a:noFill/>
        </p:spPr>
      </p:pic>
      <p:sp>
        <p:nvSpPr>
          <p:cNvPr id="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282" y="714357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«Портной»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0" t="8909" r="8014" b="9937"/>
          <a:stretch>
            <a:fillRect/>
          </a:stretch>
        </p:blipFill>
        <p:spPr bwMode="auto">
          <a:xfrm>
            <a:off x="4143372" y="357166"/>
            <a:ext cx="4500594" cy="3357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8" t="10417" r="22222" b="9084"/>
          <a:stretch>
            <a:fillRect/>
          </a:stretch>
        </p:blipFill>
        <p:spPr bwMode="auto">
          <a:xfrm>
            <a:off x="500034" y="2000240"/>
            <a:ext cx="3357586" cy="415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14876" y="357166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«Портной»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033" y="642918"/>
            <a:ext cx="4026783" cy="5143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Admin-dsht\Desktop\фото групп\IMG_31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1714488"/>
            <a:ext cx="4214874" cy="380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920038" cy="10223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  <a:t>Наши социальные партнеры</a:t>
            </a:r>
            <a:b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omic Sans MS" pitchFamily="66" charset="0"/>
              </a:rPr>
              <a:t>по профессии «Портной»</a:t>
            </a:r>
            <a:endParaRPr lang="ru-RU" sz="1800" dirty="0" smtClean="0">
              <a:ln>
                <a:noFill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1857364"/>
            <a:ext cx="7858180" cy="3500462"/>
          </a:xfrm>
        </p:spPr>
        <p:txBody>
          <a:bodyPr rtlCol="0">
            <a:normAutofit/>
          </a:bodyPr>
          <a:lstStyle/>
          <a:p>
            <a:pPr marL="342900" indent="-342900">
              <a:buFont typeface="Wingdings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ИП Осипова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Т.В</a:t>
            </a:r>
            <a:r>
              <a:rPr lang="ru-RU" dirty="0" smtClean="0">
                <a:solidFill>
                  <a:schemeClr val="tx1"/>
                </a:solidFill>
              </a:rPr>
              <a:t>., г. Фатеж</a:t>
            </a:r>
          </a:p>
          <a:p>
            <a:pPr marL="342900" indent="-342900"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</a:rPr>
              <a:t>МУКТП </a:t>
            </a:r>
            <a:r>
              <a:rPr lang="ru-RU" dirty="0">
                <a:solidFill>
                  <a:schemeClr val="tx1"/>
                </a:solidFill>
              </a:rPr>
              <a:t>«Бытовик</a:t>
            </a:r>
            <a:r>
              <a:rPr lang="ru-RU" dirty="0" smtClean="0">
                <a:solidFill>
                  <a:schemeClr val="tx1"/>
                </a:solidFill>
              </a:rPr>
              <a:t>», г. Фатеж</a:t>
            </a:r>
          </a:p>
          <a:p>
            <a:pPr marL="342900" indent="-342900"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ИП Мисник И.В. Ателье «Фея</a:t>
            </a:r>
            <a:r>
              <a:rPr lang="ru-RU" dirty="0" smtClean="0">
                <a:solidFill>
                  <a:schemeClr val="tx1"/>
                </a:solidFill>
              </a:rPr>
              <a:t>», г. Фатеж</a:t>
            </a:r>
          </a:p>
          <a:p>
            <a:pPr marL="342900" indent="-342900"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  <a:defRPr/>
            </a:pPr>
            <a:r>
              <a:rPr lang="ru-RU" dirty="0" smtClean="0">
                <a:solidFill>
                  <a:schemeClr val="tx1"/>
                </a:solidFill>
              </a:rPr>
              <a:t>ИП </a:t>
            </a:r>
            <a:r>
              <a:rPr lang="ru-RU" dirty="0">
                <a:solidFill>
                  <a:schemeClr val="tx1"/>
                </a:solidFill>
              </a:rPr>
              <a:t>Арепьева Л.И</a:t>
            </a:r>
            <a:r>
              <a:rPr lang="ru-RU" dirty="0" smtClean="0">
                <a:solidFill>
                  <a:schemeClr val="tx1"/>
                </a:solidFill>
              </a:rPr>
              <a:t>., г.Фатеж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 eaLnBrk="1" fontAlgn="auto" hangingPunct="1">
              <a:defRPr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8596" y="42860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портных</a:t>
            </a:r>
            <a:endParaRPr lang="ru-RU" sz="2400" b="1" i="1" dirty="0"/>
          </a:p>
        </p:txBody>
      </p:sp>
      <p:pic>
        <p:nvPicPr>
          <p:cNvPr id="6" name="Picture 2" descr="C:\Users\Admin-dsht\Desktop\повара\SAM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2" y="1928802"/>
            <a:ext cx="4571161" cy="378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-dsht\Desktop\повара\SAM_0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928670"/>
            <a:ext cx="4048153" cy="303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143504" y="42860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портных</a:t>
            </a:r>
            <a:endParaRPr lang="ru-RU" sz="2400" b="1" i="1" dirty="0"/>
          </a:p>
        </p:txBody>
      </p:sp>
      <p:pic>
        <p:nvPicPr>
          <p:cNvPr id="10" name="Picture 2" descr="C:\Users\Admin-dsht\Desktop\повара\SAM_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96"/>
          <a:stretch>
            <a:fillRect/>
          </a:stretch>
        </p:blipFill>
        <p:spPr bwMode="auto">
          <a:xfrm>
            <a:off x="357158" y="1285860"/>
            <a:ext cx="4286280" cy="345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Admin-dsht\Desktop\повара\SAM_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0" y="2500306"/>
            <a:ext cx="3571900" cy="297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285728"/>
            <a:ext cx="771018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«Повар, кондитер»</a:t>
            </a:r>
            <a:endParaRPr lang="ru-RU" sz="4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6182" y="2071678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latin typeface="Bookman Old Style" pitchFamily="18" charset="0"/>
              </a:rPr>
              <a:t>Квалификация</a:t>
            </a:r>
            <a:r>
              <a:rPr lang="ru-RU" sz="2400" b="1" dirty="0" smtClean="0">
                <a:latin typeface="Bookman Old Style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28" y="4929198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 smtClean="0"/>
              <a:t>Срок обучения </a:t>
            </a:r>
            <a:r>
              <a:rPr lang="ru-RU" sz="3600" b="1" i="1" dirty="0" smtClean="0"/>
              <a:t>-  2 года 5 месяцев</a:t>
            </a:r>
            <a:endParaRPr lang="ru-RU" sz="36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000496" y="2786058"/>
            <a:ext cx="4786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«Повар, кондитер»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://im5-tub-ru.yandex.net/i?id=47055670-65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452193"/>
            <a:ext cx="2786082" cy="3118749"/>
          </a:xfrm>
          <a:prstGeom prst="rect">
            <a:avLst/>
          </a:prstGeom>
          <a:noFill/>
        </p:spPr>
      </p:pic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282" y="714357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«Повар, кондитер»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6" name="Picture 2" descr="C:\Documents and Settings\Комп\Рабочий стол\Директор\IMG_0392.JPG"/>
          <p:cNvPicPr>
            <a:picLocks noChangeAspect="1" noChangeArrowheads="1"/>
          </p:cNvPicPr>
          <p:nvPr/>
        </p:nvPicPr>
        <p:blipFill>
          <a:blip r:embed="rId2" cstate="print"/>
          <a:srcRect l="11187" r="13700"/>
          <a:stretch>
            <a:fillRect/>
          </a:stretch>
        </p:blipFill>
        <p:spPr bwMode="auto">
          <a:xfrm>
            <a:off x="285720" y="2571745"/>
            <a:ext cx="3786214" cy="3442134"/>
          </a:xfrm>
          <a:prstGeom prst="rect">
            <a:avLst/>
          </a:prstGeom>
          <a:noFill/>
        </p:spPr>
      </p:pic>
      <p:pic>
        <p:nvPicPr>
          <p:cNvPr id="9" name="Picture 3" descr="C:\Users\Admin-dsht\Desktop\фото\DCIM\100CANON\IMG_17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2"/>
          <a:stretch>
            <a:fillRect/>
          </a:stretch>
        </p:blipFill>
        <p:spPr bwMode="auto">
          <a:xfrm>
            <a:off x="4214810" y="642918"/>
            <a:ext cx="4765604" cy="350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86314" y="357166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«Повар, кондитер»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8" name="Picture 2" descr="C:\Users\Admin-dsht\Desktop\повар\IMG_14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0"/>
          <a:stretch>
            <a:fillRect/>
          </a:stretch>
        </p:blipFill>
        <p:spPr bwMode="auto">
          <a:xfrm>
            <a:off x="5429256" y="1428736"/>
            <a:ext cx="3182964" cy="255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dmin-dsht\Desktop\фото\DCIM\100CANON\IMG_14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357166"/>
            <a:ext cx="3720898" cy="271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Admin-dsht\Desktop\фото\DCIM\100CANON\IMG_14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3286124"/>
            <a:ext cx="3714776" cy="306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Admin-dsht\Desktop\Новая папка\DCIM\100CANON\IMG_13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60" y="4500570"/>
            <a:ext cx="2357454" cy="176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282" y="714357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«Повар, кондитер»</a:t>
            </a:r>
          </a:p>
          <a:p>
            <a:pPr algn="ctr"/>
            <a:r>
              <a:rPr lang="ru-RU" sz="2400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11" name="Picture 2" descr="C:\Users\Admin-dsht\Desktop\фото\DCIM\100CANON\IMG_18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67" y="1714488"/>
            <a:ext cx="2725935" cy="285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Admin-dsht\Desktop\повар\IMG_15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285728"/>
            <a:ext cx="3386534" cy="349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-dsht\Desktop\повар\IMG_11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6050" y="3643314"/>
            <a:ext cx="2378021" cy="232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dmin-dsht\Desktop\фото\DCIM\101CANON\IMG_01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3714752"/>
            <a:ext cx="2620957" cy="257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632848" cy="568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215398"/>
      </p:ext>
    </p:extLst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920038" cy="10223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  <a:t>Наши социальные партнеры</a:t>
            </a:r>
            <a:b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omic Sans MS" pitchFamily="66" charset="0"/>
              </a:rPr>
              <a:t>по профессии «Повар, кондитер»</a:t>
            </a:r>
            <a:endParaRPr lang="ru-RU" sz="1800" dirty="0" smtClean="0">
              <a:ln>
                <a:noFill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2000240"/>
            <a:ext cx="7858180" cy="4143404"/>
          </a:xfrm>
        </p:spPr>
        <p:txBody>
          <a:bodyPr rtlCol="0">
            <a:normAutofit fontScale="77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Кафе «</a:t>
            </a:r>
            <a:r>
              <a:rPr lang="ru-RU" dirty="0" err="1" smtClean="0">
                <a:solidFill>
                  <a:schemeClr val="tx1"/>
                </a:solidFill>
              </a:rPr>
              <a:t>Анжелика</a:t>
            </a:r>
            <a:r>
              <a:rPr lang="ru-RU" dirty="0" smtClean="0">
                <a:solidFill>
                  <a:schemeClr val="tx1"/>
                </a:solidFill>
              </a:rPr>
              <a:t>» ИП Реутова А.И., г. Фатеж</a:t>
            </a:r>
          </a:p>
          <a:p>
            <a:pPr>
              <a:buFont typeface="Wingdings" pitchFamily="2" charset="2"/>
              <a:buChar char="§"/>
            </a:pPr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Кафе «</a:t>
            </a:r>
            <a:r>
              <a:rPr lang="ru-RU" dirty="0" err="1" smtClean="0">
                <a:solidFill>
                  <a:schemeClr val="tx1"/>
                </a:solidFill>
              </a:rPr>
              <a:t>Калибри</a:t>
            </a:r>
            <a:r>
              <a:rPr lang="ru-RU" dirty="0" smtClean="0">
                <a:solidFill>
                  <a:schemeClr val="tx1"/>
                </a:solidFill>
              </a:rPr>
              <a:t>» ИП Лобова Н.В., г. Фатеж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Потребительское общество «</a:t>
            </a:r>
            <a:r>
              <a:rPr lang="ru-RU" dirty="0" err="1" smtClean="0">
                <a:solidFill>
                  <a:schemeClr val="tx1"/>
                </a:solidFill>
              </a:rPr>
              <a:t>Фатежское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ООО «Лотос», г. Дмитриев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ИП Маркин В.Н., г. Дмитриев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ИП Бугаева Т.Ф., г. Дмитриев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ООО «Дмитриевское», г. Дмитриев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</a:rPr>
              <a:t>ООО «Агрокультура-Курск», г. Дмитриев</a:t>
            </a:r>
          </a:p>
          <a:p>
            <a:pPr marL="342900" indent="-342900">
              <a:defRPr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sz="2400" dirty="0" smtClean="0">
              <a:solidFill>
                <a:schemeClr val="tx1"/>
              </a:solidFill>
            </a:endParaRPr>
          </a:p>
          <a:p>
            <a:pPr marL="342900" indent="-342900" eaLnBrk="1" fontAlgn="auto" hangingPunct="1">
              <a:defRPr/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8596" y="42860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поваров, кондитеров</a:t>
            </a:r>
            <a:endParaRPr lang="ru-RU" sz="2400" b="1" i="1" dirty="0"/>
          </a:p>
        </p:txBody>
      </p:sp>
      <p:pic>
        <p:nvPicPr>
          <p:cNvPr id="9" name="Picture 2" descr="C:\Users\Admin-dsht\Desktop\повара\DSC03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8" t="21112" r="13885" b="12650"/>
          <a:stretch>
            <a:fillRect/>
          </a:stretch>
        </p:blipFill>
        <p:spPr bwMode="auto">
          <a:xfrm>
            <a:off x="5715008" y="428604"/>
            <a:ext cx="3143272" cy="228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dmin-dsht\Desktop\повара\Фото06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484785"/>
            <a:ext cx="3891282" cy="291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Admin-dsht\Desktop\повара\Фото069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143248"/>
            <a:ext cx="3573040" cy="315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72066" y="35716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поваров, кондитеров</a:t>
            </a:r>
            <a:endParaRPr lang="ru-RU" sz="2400" b="1" i="1" dirty="0"/>
          </a:p>
        </p:txBody>
      </p:sp>
      <p:pic>
        <p:nvPicPr>
          <p:cNvPr id="12" name="Picture 2" descr="C:\Users\Admin-dsht\Desktop\повара\DSC029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6" r="4557" b="18827"/>
          <a:stretch>
            <a:fillRect/>
          </a:stretch>
        </p:blipFill>
        <p:spPr bwMode="auto">
          <a:xfrm>
            <a:off x="357158" y="1000108"/>
            <a:ext cx="4391918" cy="250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Admin-dsht\Desktop\повара\DSC0299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1857364"/>
            <a:ext cx="388843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8596" y="42860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поваров, кондитеров</a:t>
            </a:r>
            <a:endParaRPr lang="ru-RU" sz="2400" b="1" i="1" dirty="0"/>
          </a:p>
        </p:txBody>
      </p:sp>
      <p:pic>
        <p:nvPicPr>
          <p:cNvPr id="7" name="Picture 2" descr="C:\Users\Admin-dsht\Desktop\повара\DSC029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58" y="1500174"/>
            <a:ext cx="5000628" cy="375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Admin-dsht\Desktop\повара\DSC03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500174"/>
            <a:ext cx="3327712" cy="421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285728"/>
            <a:ext cx="771018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«Продавец, контролер-кассир»</a:t>
            </a:r>
            <a:endParaRPr lang="ru-RU" sz="40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6182" y="2071678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latin typeface="Bookman Old Style" pitchFamily="18" charset="0"/>
              </a:rPr>
              <a:t>Квалификация</a:t>
            </a:r>
            <a:r>
              <a:rPr lang="ru-RU" sz="2400" b="1" dirty="0" smtClean="0">
                <a:latin typeface="Bookman Old Style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28" y="4929198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u="sng" dirty="0" smtClean="0"/>
              <a:t>Срок обучения </a:t>
            </a:r>
            <a:r>
              <a:rPr lang="ru-RU" sz="3600" b="1" i="1" dirty="0" smtClean="0"/>
              <a:t>-  2 года 5 месяцев</a:t>
            </a:r>
            <a:endParaRPr lang="ru-RU" sz="36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929058" y="2786058"/>
            <a:ext cx="4786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«Продавец продовольственных и непродовольственных товаров, контролер-кассир»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24" name="Picture 4" descr="http://im2-tub-ru.yandex.net/i?id=621139219-24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3449027" cy="2428892"/>
          </a:xfrm>
          <a:prstGeom prst="rect">
            <a:avLst/>
          </a:prstGeom>
          <a:noFill/>
        </p:spPr>
      </p:pic>
      <p:sp>
        <p:nvSpPr>
          <p:cNvPr id="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4282" y="714356"/>
            <a:ext cx="407196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«Продавец, контролер-кассир»</a:t>
            </a:r>
          </a:p>
          <a:p>
            <a:pPr algn="ctr"/>
            <a:r>
              <a:rPr lang="ru-RU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234497" name="Picture 1" descr="C:\Documents and Settings\преподавательская-1\Рабочий стол\Региональная выставка\Региональная выставка\Презинтаця\CAM00167.jpg"/>
          <p:cNvPicPr>
            <a:picLocks noChangeAspect="1" noChangeArrowheads="1"/>
          </p:cNvPicPr>
          <p:nvPr/>
        </p:nvPicPr>
        <p:blipFill>
          <a:blip r:embed="rId2" cstate="print"/>
          <a:srcRect b="18055"/>
          <a:stretch>
            <a:fillRect/>
          </a:stretch>
        </p:blipFill>
        <p:spPr bwMode="auto">
          <a:xfrm>
            <a:off x="5429256" y="214290"/>
            <a:ext cx="2786082" cy="3387756"/>
          </a:xfrm>
          <a:prstGeom prst="rect">
            <a:avLst/>
          </a:prstGeom>
          <a:noFill/>
        </p:spPr>
      </p:pic>
      <p:pic>
        <p:nvPicPr>
          <p:cNvPr id="10" name="Picture 4" descr="1339534429_glavnay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595738"/>
            <a:ext cx="4143404" cy="3943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Documents and Settings\преподавательская-1\Рабочий стол\Региональная выставка\Региональная выставка\Презинтаця\IMG_42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3786190"/>
            <a:ext cx="2928958" cy="2196789"/>
          </a:xfrm>
          <a:prstGeom prst="rect">
            <a:avLst/>
          </a:prstGeom>
          <a:noFill/>
        </p:spPr>
      </p:pic>
      <p:sp>
        <p:nvSpPr>
          <p:cNvPr id="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72034" y="642918"/>
            <a:ext cx="407196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/>
              <a:t>«Продавец, контролер-кассир»</a:t>
            </a:r>
          </a:p>
          <a:p>
            <a:pPr algn="ctr"/>
            <a:r>
              <a:rPr lang="ru-RU" dirty="0" smtClean="0"/>
              <a:t>(обучение – 2 г. 5 мес.)</a:t>
            </a:r>
          </a:p>
          <a:p>
            <a:pPr algn="ctr"/>
            <a:endParaRPr lang="ru-RU" sz="2400" b="1" i="1" dirty="0"/>
          </a:p>
        </p:txBody>
      </p:sp>
      <p:pic>
        <p:nvPicPr>
          <p:cNvPr id="6" name="Picture 4" descr="C:\Documents and Settings\преподавательская-1\Рабочий стол\Региональная выставка\Региональная выставка\Презинтаця\CAM001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714356"/>
            <a:ext cx="4050453" cy="5400604"/>
          </a:xfrm>
          <a:prstGeom prst="rect">
            <a:avLst/>
          </a:prstGeom>
          <a:noFill/>
        </p:spPr>
      </p:pic>
      <p:pic>
        <p:nvPicPr>
          <p:cNvPr id="9" name="Picture 5" descr="1333018807_img_01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285992"/>
            <a:ext cx="3568206" cy="2962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920038" cy="10223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  <a:t>Наши социальные партнеры</a:t>
            </a:r>
            <a:b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1800" dirty="0" smtClean="0">
                <a:solidFill>
                  <a:srgbClr val="C00000"/>
                </a:solidFill>
                <a:latin typeface="Comic Sans MS" pitchFamily="66" charset="0"/>
              </a:rPr>
              <a:t>по профессии «Продавец, контролер-кассир»</a:t>
            </a:r>
            <a:endParaRPr lang="ru-RU" sz="1800" dirty="0" smtClean="0">
              <a:ln>
                <a:noFill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1785926"/>
            <a:ext cx="7858180" cy="4000528"/>
          </a:xfrm>
        </p:spPr>
        <p:txBody>
          <a:bodyPr rtlCol="0">
            <a:normAutofit fontScale="77500" lnSpcReduction="20000"/>
          </a:bodyPr>
          <a:lstStyle/>
          <a:p>
            <a:endParaRPr lang="ru-RU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2600" dirty="0" smtClean="0">
                <a:solidFill>
                  <a:schemeClr val="tx1"/>
                </a:solidFill>
              </a:rPr>
              <a:t>ООО «Лотос», г. Дмитриев</a:t>
            </a:r>
          </a:p>
          <a:p>
            <a:endParaRPr lang="ru-RU" sz="26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2600" dirty="0" smtClean="0">
                <a:solidFill>
                  <a:schemeClr val="tx1"/>
                </a:solidFill>
              </a:rPr>
              <a:t>ИП </a:t>
            </a:r>
            <a:r>
              <a:rPr lang="ru-RU" sz="2600" dirty="0" err="1" smtClean="0">
                <a:solidFill>
                  <a:schemeClr val="tx1"/>
                </a:solidFill>
              </a:rPr>
              <a:t>Забоева</a:t>
            </a:r>
            <a:r>
              <a:rPr lang="ru-RU" sz="2600" dirty="0" smtClean="0">
                <a:solidFill>
                  <a:schemeClr val="tx1"/>
                </a:solidFill>
              </a:rPr>
              <a:t> В.И., г. Дмитриев</a:t>
            </a:r>
          </a:p>
          <a:p>
            <a:endParaRPr lang="ru-RU" sz="26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2600" dirty="0" smtClean="0">
                <a:solidFill>
                  <a:schemeClr val="tx1"/>
                </a:solidFill>
              </a:rPr>
              <a:t>ИП Бугаева Т.Ф., г. Дмитриев</a:t>
            </a:r>
          </a:p>
          <a:p>
            <a:endParaRPr lang="ru-RU" sz="26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2600" dirty="0" smtClean="0">
                <a:solidFill>
                  <a:schemeClr val="tx1"/>
                </a:solidFill>
              </a:rPr>
              <a:t>ИП Ерохина В.Н., г. Дмитриев</a:t>
            </a:r>
          </a:p>
          <a:p>
            <a:endParaRPr lang="ru-RU" sz="26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2600" dirty="0" smtClean="0">
                <a:solidFill>
                  <a:schemeClr val="tx1"/>
                </a:solidFill>
              </a:rPr>
              <a:t>Магазин «Магнит», г. Дмитриев</a:t>
            </a:r>
          </a:p>
          <a:p>
            <a:endParaRPr lang="ru-RU" sz="26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2600" dirty="0" smtClean="0">
                <a:solidFill>
                  <a:schemeClr val="tx1"/>
                </a:solidFill>
              </a:rPr>
              <a:t>Магазин «Пятерочка», г. Дмитриев</a:t>
            </a:r>
          </a:p>
          <a:p>
            <a:pPr marL="342900" indent="-342900">
              <a:defRPr/>
            </a:pPr>
            <a:r>
              <a:rPr lang="ru-RU" sz="2600" dirty="0" smtClean="0">
                <a:solidFill>
                  <a:schemeClr val="tx1"/>
                </a:solidFill>
              </a:rPr>
              <a:t> </a:t>
            </a:r>
          </a:p>
          <a:p>
            <a:pPr marL="342900" indent="-342900" eaLnBrk="1" fontAlgn="auto" hangingPunct="1">
              <a:defRPr/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8596" y="428604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Трудоустройство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Monotype Corsiva" pitchFamily="66" charset="0"/>
              </a:rPr>
              <a:t>продавцов</a:t>
            </a:r>
            <a:endParaRPr lang="ru-RU" sz="2400" b="1" i="1" dirty="0"/>
          </a:p>
        </p:txBody>
      </p:sp>
      <p:pic>
        <p:nvPicPr>
          <p:cNvPr id="7" name="Picture 3" descr="prod_w600_h4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071546"/>
            <a:ext cx="4466903" cy="4262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C:\Documents and Settings\преподавательская-1\Рабочий стол\Региональная выставка\Региональная выставка\Презинтаця\IMG_4210.JPG"/>
          <p:cNvPicPr>
            <a:picLocks noChangeAspect="1" noChangeArrowheads="1"/>
          </p:cNvPicPr>
          <p:nvPr/>
        </p:nvPicPr>
        <p:blipFill>
          <a:blip r:embed="rId3" cstate="print"/>
          <a:srcRect r="12497"/>
          <a:stretch>
            <a:fillRect/>
          </a:stretch>
        </p:blipFill>
        <p:spPr bwMode="auto">
          <a:xfrm>
            <a:off x="214282" y="1857364"/>
            <a:ext cx="4000528" cy="3429024"/>
          </a:xfrm>
          <a:prstGeom prst="rect">
            <a:avLst/>
          </a:prstGeom>
          <a:noFill/>
        </p:spPr>
      </p:pic>
      <p:sp>
        <p:nvSpPr>
          <p:cNvPr id="6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920038" cy="102233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3200" dirty="0" smtClean="0">
                <a:solidFill>
                  <a:srgbClr val="C00000"/>
                </a:solidFill>
                <a:latin typeface="Comic Sans MS" pitchFamily="66" charset="0"/>
              </a:rPr>
              <a:t>Мы ждем вас по адресу:</a:t>
            </a:r>
            <a:endParaRPr lang="ru-RU" sz="1800" dirty="0" smtClean="0">
              <a:ln>
                <a:noFill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1500174"/>
            <a:ext cx="7858180" cy="4000528"/>
          </a:xfrm>
        </p:spPr>
        <p:txBody>
          <a:bodyPr rtlCol="0">
            <a:normAutofit fontScale="92500" lnSpcReduction="20000"/>
          </a:bodyPr>
          <a:lstStyle/>
          <a:p>
            <a:pPr algn="ctr"/>
            <a:r>
              <a:rPr lang="ru-RU" sz="2600" b="1" i="1" dirty="0" smtClean="0">
                <a:solidFill>
                  <a:srgbClr val="FFFF00"/>
                </a:solidFill>
              </a:rPr>
              <a:t>307500, Курская область,</a:t>
            </a:r>
          </a:p>
          <a:p>
            <a:pPr algn="ctr"/>
            <a:r>
              <a:rPr lang="ru-RU" sz="2600" b="1" i="1" dirty="0" smtClean="0">
                <a:solidFill>
                  <a:srgbClr val="FFFF00"/>
                </a:solidFill>
              </a:rPr>
              <a:t> г. Дмитриев, </a:t>
            </a:r>
          </a:p>
          <a:p>
            <a:pPr algn="ctr"/>
            <a:r>
              <a:rPr lang="ru-RU" sz="2600" b="1" i="1" dirty="0" smtClean="0">
                <a:solidFill>
                  <a:srgbClr val="FFFF00"/>
                </a:solidFill>
              </a:rPr>
              <a:t>Базарная площадь, д. 13</a:t>
            </a:r>
          </a:p>
          <a:p>
            <a:endParaRPr lang="ru-RU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  <a:hlinkClick r:id="rId2"/>
              </a:rPr>
              <a:t>www.dsht.ucoz.ru</a:t>
            </a:r>
            <a:r>
              <a:rPr lang="en-US" sz="2600" dirty="0" smtClean="0">
                <a:solidFill>
                  <a:schemeClr val="tx1"/>
                </a:solidFill>
              </a:rPr>
              <a:t> - </a:t>
            </a:r>
            <a:r>
              <a:rPr lang="ru-RU" sz="2600" dirty="0" smtClean="0">
                <a:solidFill>
                  <a:schemeClr val="tx1"/>
                </a:solidFill>
              </a:rPr>
              <a:t> сайта в сети Интернет</a:t>
            </a:r>
          </a:p>
          <a:p>
            <a:r>
              <a:rPr lang="en-US" sz="2600" dirty="0" err="1" smtClean="0">
                <a:solidFill>
                  <a:schemeClr val="tx1"/>
                </a:solidFill>
              </a:rPr>
              <a:t>dshte@mail</a:t>
            </a:r>
            <a:r>
              <a:rPr lang="en-US" sz="2600" dirty="0" smtClean="0">
                <a:solidFill>
                  <a:schemeClr val="tx1"/>
                </a:solidFill>
              </a:rPr>
              <a:t>. </a:t>
            </a:r>
            <a:r>
              <a:rPr lang="en-US" sz="2600" dirty="0" err="1" smtClean="0">
                <a:solidFill>
                  <a:schemeClr val="tx1"/>
                </a:solidFill>
              </a:rPr>
              <a:t>ru</a:t>
            </a:r>
            <a:r>
              <a:rPr lang="en-US" sz="2600" dirty="0" smtClean="0">
                <a:solidFill>
                  <a:schemeClr val="tx1"/>
                </a:solidFill>
              </a:rPr>
              <a:t> – </a:t>
            </a:r>
            <a:r>
              <a:rPr lang="ru-RU" sz="2600" dirty="0" smtClean="0">
                <a:solidFill>
                  <a:schemeClr val="tx1"/>
                </a:solidFill>
              </a:rPr>
              <a:t>адрес </a:t>
            </a:r>
            <a:r>
              <a:rPr lang="ru-RU" sz="2600" dirty="0" err="1" smtClean="0">
                <a:solidFill>
                  <a:schemeClr val="tx1"/>
                </a:solidFill>
              </a:rPr>
              <a:t>эл</a:t>
            </a:r>
            <a:r>
              <a:rPr lang="ru-RU" sz="2600" dirty="0" smtClean="0">
                <a:solidFill>
                  <a:schemeClr val="tx1"/>
                </a:solidFill>
              </a:rPr>
              <a:t>. почты</a:t>
            </a:r>
          </a:p>
          <a:p>
            <a:endParaRPr lang="ru-RU" sz="2600" dirty="0" smtClean="0">
              <a:solidFill>
                <a:schemeClr val="tx1"/>
              </a:solidFill>
            </a:endParaRPr>
          </a:p>
          <a:p>
            <a:pPr>
              <a:buFont typeface="Wingdings"/>
              <a:buChar char="("/>
            </a:pPr>
            <a:r>
              <a:rPr lang="ru-RU" sz="3200" dirty="0" smtClean="0">
                <a:solidFill>
                  <a:schemeClr val="tx1"/>
                </a:solidFill>
                <a:sym typeface="Wingdings"/>
              </a:rPr>
              <a:t>8 (47150) 2-23-57 – учебная часть</a:t>
            </a:r>
          </a:p>
          <a:p>
            <a:pPr>
              <a:buFont typeface="Wingdings"/>
              <a:buChar char="("/>
            </a:pPr>
            <a:r>
              <a:rPr lang="ru-RU" sz="3200" dirty="0" smtClean="0">
                <a:solidFill>
                  <a:schemeClr val="tx1"/>
                </a:solidFill>
                <a:sym typeface="Wingdings"/>
              </a:rPr>
              <a:t>8 (47150) 2-22-48 – секретарь</a:t>
            </a:r>
          </a:p>
          <a:p>
            <a:pPr>
              <a:buFont typeface="Wingdings"/>
              <a:buChar char="("/>
            </a:pPr>
            <a:r>
              <a:rPr lang="ru-RU" sz="3200" dirty="0" smtClean="0">
                <a:solidFill>
                  <a:schemeClr val="tx1"/>
                </a:solidFill>
                <a:sym typeface="Wingdings"/>
              </a:rPr>
              <a:t>8-903-633-75-17 – приемная комиссия</a:t>
            </a:r>
            <a:endParaRPr lang="ru-RU" sz="3200" dirty="0" smtClean="0">
              <a:solidFill>
                <a:schemeClr val="tx1"/>
              </a:solidFill>
            </a:endParaRPr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7920038" cy="102233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200" dirty="0" smtClean="0">
                <a:ln>
                  <a:noFill/>
                </a:ln>
                <a:solidFill>
                  <a:srgbClr val="C00000"/>
                </a:solidFill>
                <a:latin typeface="Comic Sans MS" pitchFamily="66" charset="0"/>
              </a:rPr>
              <a:t>Приемная комиссия  ведет прием документов</a:t>
            </a:r>
            <a:endParaRPr lang="ru-RU" sz="1800" dirty="0" smtClean="0">
              <a:ln>
                <a:noFill/>
              </a:ln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2276872"/>
            <a:ext cx="7858180" cy="3024336"/>
          </a:xfrm>
        </p:spPr>
        <p:txBody>
          <a:bodyPr rtlCol="0">
            <a:normAutofit lnSpcReduction="10000"/>
          </a:bodyPr>
          <a:lstStyle/>
          <a:p>
            <a:pPr algn="ctr"/>
            <a:r>
              <a:rPr lang="ru-RU" sz="3200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С  01 апреля по 31 августа- очно-заочная форма обучения </a:t>
            </a:r>
          </a:p>
          <a:p>
            <a:pPr algn="ctr"/>
            <a:endParaRPr lang="ru-RU" sz="3200" b="1" i="1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ru-RU" sz="3200" b="1" i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С  31 августа по 25 декабря-дополнительный прием на очное отделение</a:t>
            </a:r>
          </a:p>
          <a:p>
            <a:endParaRPr lang="ru-RU" sz="2600" dirty="0" smtClean="0">
              <a:solidFill>
                <a:schemeClr val="tx1"/>
              </a:solidFill>
            </a:endParaRPr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1000100" y="6286520"/>
            <a:ext cx="7358114" cy="365125"/>
          </a:xfrm>
        </p:spPr>
        <p:txBody>
          <a:bodyPr/>
          <a:lstStyle/>
          <a:p>
            <a:r>
              <a:rPr lang="ru-RU" sz="2000" dirty="0" smtClean="0">
                <a:solidFill>
                  <a:srgbClr val="FFFF00"/>
                </a:solidFill>
              </a:rPr>
              <a:t>ОБОУ СПО "Дмитриевский сельскохозяйственный техникум"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641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1223</TotalTime>
  <Words>2778</Words>
  <Application>Microsoft Office PowerPoint</Application>
  <PresentationFormat>Экран (4:3)</PresentationFormat>
  <Paragraphs>569</Paragraphs>
  <Slides>125</Slides>
  <Notes>4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125</vt:i4>
      </vt:variant>
    </vt:vector>
  </HeadingPairs>
  <TitlesOfParts>
    <vt:vector size="1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 главному корпусу  прилегают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Практика по нивелированию</vt:lpstr>
      <vt:lpstr>Практика по почвоведению</vt:lpstr>
      <vt:lpstr>Практика по нивелированию</vt:lpstr>
      <vt:lpstr>Практика по теодолитной съемке</vt:lpstr>
      <vt:lpstr>Практика на производстве</vt:lpstr>
      <vt:lpstr>Защита дипломного проекта</vt:lpstr>
      <vt:lpstr>Защита дипломного проекта</vt:lpstr>
      <vt:lpstr>Выпускной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социальные партнеры по специальности «Землеустройство»</vt:lpstr>
      <vt:lpstr>Наши социальные партнеры по специальности «Землеустройство»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Выпускной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социальные партнеры по специальности «Экономика и бухгалтерский учет»</vt:lpstr>
      <vt:lpstr>Наши социальные партнеры по специальности «Экономика и бухгалтерский учет»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социальные партнеры по специальности  «Электрификация и автоматизация сельского хозяйства»</vt:lpstr>
      <vt:lpstr>Презентация PowerPoint</vt:lpstr>
      <vt:lpstr>Презентация PowerPoint</vt:lpstr>
      <vt:lpstr> Славянское содружество -  2012</vt:lpstr>
      <vt:lpstr>Презентация PowerPoint</vt:lpstr>
      <vt:lpstr>Презентация PowerPoint</vt:lpstr>
      <vt:lpstr>Презентация PowerPoint</vt:lpstr>
      <vt:lpstr>Презентация PowerPoint</vt:lpstr>
      <vt:lpstr> Региональная выставка - 2012  «Образование. Наука. Карьера»</vt:lpstr>
      <vt:lpstr>Региональная выставка -2012 «Образование. Наука. Карьера»</vt:lpstr>
      <vt:lpstr>Региональная выставка -2013 «Образование. Наука. Карьера»</vt:lpstr>
      <vt:lpstr>Презентация PowerPoint</vt:lpstr>
      <vt:lpstr>Презентация PowerPoint</vt:lpstr>
      <vt:lpstr>Акция «Возрождая храм –  возрождаем Россию»</vt:lpstr>
      <vt:lpstr>Акция «Возрождая храм –  возрождаем Россию»</vt:lpstr>
      <vt:lpstr>Акция «Знать. Хранить. Помнить»</vt:lpstr>
      <vt:lpstr>Музей истории техникума</vt:lpstr>
      <vt:lpstr> Хронология работы клуба «Память» 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социальные партнеры по профессии «автомеханик»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социальные партнеры по профессии «тракторист-машинист»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социальные партнеры по профессии «Портной»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социальные партнеры по профессии «Повар, кондитер»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социальные партнеры по профессии «Продавец, контролер-кассир»</vt:lpstr>
      <vt:lpstr>Презентация PowerPoint</vt:lpstr>
      <vt:lpstr>Мы ждем вас по адресу:</vt:lpstr>
      <vt:lpstr>Приемная комиссия  ведет прием документов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133</cp:revision>
  <dcterms:created xsi:type="dcterms:W3CDTF">2014-03-18T19:13:39Z</dcterms:created>
  <dcterms:modified xsi:type="dcterms:W3CDTF">2014-03-24T17:40:45Z</dcterms:modified>
</cp:coreProperties>
</file>