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9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20DDC-5F3E-4157-B083-EE6E9833B4E3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8300-F90B-4C39-A3D3-E2BFA28A41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79FD78E-6F6D-4F0F-9086-83F0ED99CF3A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CE2E7AD-3D4E-4B98-89CD-E84F304FB5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10957C-5F7D-468F-8048-34C45941A060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2715D4E-1ADF-4894-88FB-73E705FE95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957C-5F7D-468F-8048-34C45941A060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5D4E-1ADF-4894-88FB-73E705FE95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957C-5F7D-468F-8048-34C45941A060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5D4E-1ADF-4894-88FB-73E705FE95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10957C-5F7D-468F-8048-34C45941A060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715D4E-1ADF-4894-88FB-73E705FE95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10957C-5F7D-468F-8048-34C45941A060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2715D4E-1ADF-4894-88FB-73E705FE95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957C-5F7D-468F-8048-34C45941A060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5D4E-1ADF-4894-88FB-73E705FE95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957C-5F7D-468F-8048-34C45941A060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5D4E-1ADF-4894-88FB-73E705FE95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10957C-5F7D-468F-8048-34C45941A060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715D4E-1ADF-4894-88FB-73E705FE95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0957C-5F7D-468F-8048-34C45941A060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5D4E-1ADF-4894-88FB-73E705FE95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10957C-5F7D-468F-8048-34C45941A060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715D4E-1ADF-4894-88FB-73E705FE955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10957C-5F7D-468F-8048-34C45941A060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715D4E-1ADF-4894-88FB-73E705FE955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10957C-5F7D-468F-8048-34C45941A060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715D4E-1ADF-4894-88FB-73E705FE95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484784"/>
            <a:ext cx="8712968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«Законодательная и нормативная 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база аудита»</a:t>
            </a:r>
          </a:p>
        </p:txBody>
      </p:sp>
      <p:sp>
        <p:nvSpPr>
          <p:cNvPr id="4" name="Нижний колонтитул 4"/>
          <p:cNvSpPr txBox="1">
            <a:spLocks/>
          </p:cNvSpPr>
          <p:nvPr/>
        </p:nvSpPr>
        <p:spPr>
          <a:xfrm>
            <a:off x="1258888" y="6381750"/>
            <a:ext cx="7200900" cy="2889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0390D-612E-48EF-BDA4-D4D40AB59BCE}" type="slidenum">
              <a:rPr lang="ru-RU">
                <a:latin typeface="Bookman Old Style" pitchFamily="18" charset="0"/>
              </a:rPr>
              <a:pPr>
                <a:defRPr/>
              </a:pPr>
              <a:t>1</a:t>
            </a:fld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CBF92-9978-4E94-918D-EB04763E6E0F}" type="slidenum">
              <a:rPr lang="ru-RU">
                <a:latin typeface="Bookman Old Style" pitchFamily="18" charset="0"/>
              </a:rPr>
              <a:pPr>
                <a:defRPr/>
              </a:pPr>
              <a:t>10</a:t>
            </a:fld>
            <a:endParaRPr lang="ru-RU" dirty="0">
              <a:latin typeface="Bookman Old Style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50825" y="476250"/>
            <a:ext cx="8497888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>
              <a:lnSpc>
                <a:spcPct val="150000"/>
              </a:lnSpc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Функции</a:t>
            </a:r>
            <a:r>
              <a:rPr lang="ru-RU" sz="2400">
                <a:latin typeface="Bookman Old Style" pitchFamily="18" charset="0"/>
                <a:cs typeface="Times New Roman" pitchFamily="18" charset="0"/>
              </a:rPr>
              <a:t> саморегулируемой организации аудита:</a:t>
            </a:r>
            <a:endParaRPr lang="ru-RU" sz="2400">
              <a:latin typeface="Bookman Old Style" pitchFamily="18" charset="0"/>
            </a:endParaRPr>
          </a:p>
          <a:p>
            <a:pPr indent="450850" eaLnBrk="0" hangingPunct="0">
              <a:lnSpc>
                <a:spcPct val="150000"/>
              </a:lnSpc>
              <a:buClr>
                <a:srgbClr val="CC0000"/>
              </a:buClr>
              <a:buFont typeface="Bookman Old Style" pitchFamily="18" charset="0"/>
              <a:buChar char="►"/>
              <a:defRPr/>
            </a:pPr>
            <a:r>
              <a:rPr lang="ru-RU" sz="2000">
                <a:latin typeface="Bookman Old Style" pitchFamily="18" charset="0"/>
                <a:cs typeface="Times New Roman" pitchFamily="18" charset="0"/>
              </a:rPr>
              <a:t> осуществление контроля за качеством аудиторской деятельности и соблюдением профессиональной этики;</a:t>
            </a:r>
            <a:endParaRPr lang="en-US" sz="2000">
              <a:latin typeface="Bookman Old Style" pitchFamily="18" charset="0"/>
              <a:cs typeface="Times New Roman" pitchFamily="18" charset="0"/>
            </a:endParaRPr>
          </a:p>
          <a:p>
            <a:pPr indent="450850" eaLnBrk="0" hangingPunct="0">
              <a:lnSpc>
                <a:spcPct val="150000"/>
              </a:lnSpc>
              <a:buClr>
                <a:srgbClr val="CC0000"/>
              </a:buClr>
              <a:buFont typeface="Bookman Old Style" pitchFamily="18" charset="0"/>
              <a:buChar char="►"/>
              <a:defRPr/>
            </a:pPr>
            <a:r>
              <a:rPr lang="ru-RU" sz="2000">
                <a:latin typeface="Bookman Old Style" pitchFamily="18" charset="0"/>
                <a:cs typeface="Times New Roman" pitchFamily="18" charset="0"/>
              </a:rPr>
              <a:t> рассмотрение дел о применении к аудиторам и аудиторским организациям мер дисциплинарной ответственности;</a:t>
            </a:r>
            <a:endParaRPr lang="en-US" sz="2000">
              <a:latin typeface="Bookman Old Style" pitchFamily="18" charset="0"/>
              <a:cs typeface="Times New Roman" pitchFamily="18" charset="0"/>
            </a:endParaRPr>
          </a:p>
          <a:p>
            <a:pPr indent="450850" eaLnBrk="0" hangingPunct="0">
              <a:lnSpc>
                <a:spcPct val="150000"/>
              </a:lnSpc>
              <a:buClr>
                <a:srgbClr val="CC0000"/>
              </a:buClr>
              <a:buFont typeface="Bookman Old Style" pitchFamily="18" charset="0"/>
              <a:buChar char="►"/>
              <a:defRPr/>
            </a:pPr>
            <a:r>
              <a:rPr lang="ru-RU" sz="2000">
                <a:latin typeface="Bookman Old Style" pitchFamily="18" charset="0"/>
                <a:cs typeface="Times New Roman" pitchFamily="18" charset="0"/>
              </a:rPr>
              <a:t> разработка  проектов  федеральных  стандартов  аудиторской  деятельности;</a:t>
            </a:r>
            <a:endParaRPr lang="en-US" sz="2000">
              <a:latin typeface="Bookman Old Style" pitchFamily="18" charset="0"/>
              <a:cs typeface="Times New Roman" pitchFamily="18" charset="0"/>
            </a:endParaRPr>
          </a:p>
          <a:p>
            <a:pPr indent="450850" eaLnBrk="0" hangingPunct="0">
              <a:lnSpc>
                <a:spcPct val="150000"/>
              </a:lnSpc>
              <a:buClr>
                <a:srgbClr val="CC0000"/>
              </a:buClr>
              <a:buFont typeface="Bookman Old Style" pitchFamily="18" charset="0"/>
              <a:buChar char="►"/>
              <a:defRPr/>
            </a:pPr>
            <a:r>
              <a:rPr lang="ru-RU" sz="2000">
                <a:latin typeface="Bookman Old Style" pitchFamily="18" charset="0"/>
                <a:cs typeface="Times New Roman" pitchFamily="18" charset="0"/>
              </a:rPr>
              <a:t> участие  в  разработке  проектов  стандартов  в  области  бухгалтерского  учета  и  бухгалтерской (финансовой)  отчетности;</a:t>
            </a:r>
            <a:endParaRPr lang="en-US" sz="2000">
              <a:latin typeface="Bookman Old Style" pitchFamily="18" charset="0"/>
              <a:cs typeface="Times New Roman" pitchFamily="18" charset="0"/>
            </a:endParaRPr>
          </a:p>
          <a:p>
            <a:pPr indent="450850" eaLnBrk="0" hangingPunct="0">
              <a:lnSpc>
                <a:spcPct val="150000"/>
              </a:lnSpc>
              <a:buClr>
                <a:srgbClr val="CC0000"/>
              </a:buClr>
              <a:buFont typeface="Bookman Old Style" pitchFamily="18" charset="0"/>
              <a:buChar char="►"/>
              <a:defRPr/>
            </a:pPr>
            <a:r>
              <a:rPr lang="ru-RU" sz="2000">
                <a:latin typeface="Bookman Old Style" pitchFamily="18" charset="0"/>
                <a:cs typeface="Times New Roman" pitchFamily="18" charset="0"/>
              </a:rPr>
              <a:t> организация прохождения  аудиторами  обучения  по  программам повышения квалификации.</a:t>
            </a:r>
            <a:endParaRPr lang="ru-RU" sz="2000">
              <a:latin typeface="Bookman Old Style" pitchFamily="18" charset="0"/>
            </a:endParaRPr>
          </a:p>
        </p:txBody>
      </p:sp>
      <p:sp>
        <p:nvSpPr>
          <p:cNvPr id="4" name="Нижний колонтитул 4"/>
          <p:cNvSpPr txBox="1">
            <a:spLocks/>
          </p:cNvSpPr>
          <p:nvPr/>
        </p:nvSpPr>
        <p:spPr>
          <a:xfrm>
            <a:off x="1258888" y="6453188"/>
            <a:ext cx="7200900" cy="2889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50825" y="420688"/>
            <a:ext cx="8497888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Квалификационный  аттестат  аудитора  </a:t>
            </a:r>
            <a:r>
              <a:rPr lang="ru-RU" sz="2400">
                <a:latin typeface="Bookman Old Style" pitchFamily="18" charset="0"/>
                <a:cs typeface="Times New Roman" pitchFamily="18" charset="0"/>
              </a:rPr>
              <a:t>выдается  саморегулируемой  организацией аудиторов при условии, что лицо, претендующее на его получение: </a:t>
            </a:r>
          </a:p>
          <a:p>
            <a:pPr algn="ctr">
              <a:defRPr/>
            </a:pPr>
            <a:endParaRPr lang="ru-RU" sz="2400">
              <a:latin typeface="Bookman Old Style" pitchFamily="18" charset="0"/>
            </a:endParaRPr>
          </a:p>
          <a:p>
            <a:pPr eaLnBrk="0" hangingPunct="0">
              <a:defRPr/>
            </a:pPr>
            <a:r>
              <a:rPr lang="ru-RU" sz="22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1)</a:t>
            </a:r>
            <a:r>
              <a:rPr lang="ru-RU" sz="2200">
                <a:latin typeface="Bookman Old Style" pitchFamily="18" charset="0"/>
                <a:cs typeface="Times New Roman" pitchFamily="18" charset="0"/>
              </a:rPr>
              <a:t> сдало квалификационный экзамен; </a:t>
            </a:r>
          </a:p>
          <a:p>
            <a:pPr eaLnBrk="0" hangingPunct="0">
              <a:defRPr/>
            </a:pPr>
            <a:endParaRPr lang="ru-RU" sz="2200">
              <a:latin typeface="Bookman Old Style" pitchFamily="18" charset="0"/>
            </a:endParaRPr>
          </a:p>
          <a:p>
            <a:pPr eaLnBrk="0" hangingPunct="0">
              <a:defRPr/>
            </a:pPr>
            <a:r>
              <a:rPr lang="ru-RU" sz="22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2)</a:t>
            </a:r>
            <a:r>
              <a:rPr lang="ru-RU" sz="2200">
                <a:latin typeface="Bookman Old Style" pitchFamily="18" charset="0"/>
                <a:cs typeface="Times New Roman" pitchFamily="18" charset="0"/>
              </a:rPr>
              <a:t> имеет  ко  дню  объявления  результатов  квалификационного  экзамена  стаж  работы, связанной  с  осуществлением  аудиторской  деятельности  либо  ведением  бухгалтерского  учета  и составлением бухгалтерской  (финансовой) отчетности, не менее  трех лет. Не менее двух лет из последних  трех  лет  указанного  стажа  работы  должны  приходиться  на  работу  в  аудиторской организации. </a:t>
            </a:r>
            <a:endParaRPr lang="ru-RU" sz="2200">
              <a:latin typeface="Bookman Old Style" pitchFamily="18" charset="0"/>
            </a:endParaRPr>
          </a:p>
        </p:txBody>
      </p:sp>
      <p:sp>
        <p:nvSpPr>
          <p:cNvPr id="6" name="Нижний колонтитул 4"/>
          <p:cNvSpPr txBox="1">
            <a:spLocks/>
          </p:cNvSpPr>
          <p:nvPr/>
        </p:nvSpPr>
        <p:spPr>
          <a:xfrm>
            <a:off x="1258888" y="6453188"/>
            <a:ext cx="7200900" cy="2889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Bookman Old Style" pitchFamily="18" charset="0"/>
              </a:rPr>
              <a:t>12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Нижний колонтитул 4"/>
          <p:cNvSpPr txBox="1">
            <a:spLocks/>
          </p:cNvSpPr>
          <p:nvPr/>
        </p:nvSpPr>
        <p:spPr>
          <a:xfrm>
            <a:off x="1258888" y="6453188"/>
            <a:ext cx="7200900" cy="2889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3889375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4500563" y="476250"/>
            <a:ext cx="431958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Квалификационный  аттестат  аудитора  выдается  без  ограничения  срока  его  действия.</a:t>
            </a:r>
          </a:p>
          <a:p>
            <a:pPr algn="r"/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 </a:t>
            </a:r>
            <a:endParaRPr lang="ru-RU" sz="2000" dirty="0">
              <a:latin typeface="Bookman Old Style" pitchFamily="18" charset="0"/>
            </a:endParaRPr>
          </a:p>
          <a:p>
            <a:pPr algn="r" eaLnBrk="0" hangingPunct="0"/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2.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 Аудитор  обязан  в  течение  каждого  календарного  года  начиная  с  года,  следующего  за годом  получения  квалификационного  аттестата  аудитора,  проходить  обучение  по  программам повышения  квалификации </a:t>
            </a:r>
            <a:r>
              <a:rPr lang="ru-RU" sz="2000" i="1" dirty="0">
                <a:latin typeface="Bookman Old Style" pitchFamily="18" charset="0"/>
                <a:cs typeface="Times New Roman" pitchFamily="18" charset="0"/>
              </a:rPr>
              <a:t>(не менее 120 часов за три последовательных календарных года, но не менее 20 часов в каждый год) </a:t>
            </a:r>
            <a:endParaRPr lang="ru-RU" sz="20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3FE02-A838-4D10-A6D1-3F300ECF9E0B}" type="slidenum">
              <a:rPr lang="ru-RU">
                <a:latin typeface="Bookman Old Style" pitchFamily="18" charset="0"/>
              </a:rPr>
              <a:pPr>
                <a:defRPr/>
              </a:pPr>
              <a:t>13</a:t>
            </a:fld>
            <a:endParaRPr lang="ru-RU" dirty="0">
              <a:latin typeface="Bookman Old Style" pitchFamily="18" charset="0"/>
            </a:endParaRPr>
          </a:p>
        </p:txBody>
      </p:sp>
      <p:sp>
        <p:nvSpPr>
          <p:cNvPr id="3" name="Нижний колонтитул 4"/>
          <p:cNvSpPr txBox="1">
            <a:spLocks/>
          </p:cNvSpPr>
          <p:nvPr/>
        </p:nvSpPr>
        <p:spPr>
          <a:xfrm>
            <a:off x="1258888" y="6453188"/>
            <a:ext cx="7200900" cy="2889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468313" y="188913"/>
            <a:ext cx="7972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ctr"/>
            <a:r>
              <a:rPr lang="ru-RU" sz="24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Независимость аудиторских организаций, </a:t>
            </a:r>
          </a:p>
          <a:p>
            <a:pPr indent="450850" algn="ctr"/>
            <a:r>
              <a:rPr lang="ru-RU" sz="24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аудиторов</a:t>
            </a:r>
            <a:endParaRPr lang="ru-RU" sz="240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250825" y="877888"/>
            <a:ext cx="86423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Bookman Old Style" pitchFamily="18" charset="0"/>
                <a:cs typeface="Times New Roman" pitchFamily="18" charset="0"/>
              </a:rPr>
              <a:t> Аудит </a:t>
            </a:r>
            <a:r>
              <a:rPr lang="ru-RU" sz="2000" b="1" u="sng">
                <a:latin typeface="Bookman Old Style" pitchFamily="18" charset="0"/>
                <a:cs typeface="Times New Roman" pitchFamily="18" charset="0"/>
              </a:rPr>
              <a:t>не может </a:t>
            </a:r>
            <a:r>
              <a:rPr lang="ru-RU" sz="2000">
                <a:latin typeface="Bookman Old Style" pitchFamily="18" charset="0"/>
                <a:cs typeface="Times New Roman" pitchFamily="18" charset="0"/>
              </a:rPr>
              <a:t>осуществляться </a:t>
            </a:r>
            <a:r>
              <a:rPr lang="ru-RU" sz="2000" i="1">
                <a:latin typeface="Bookman Old Style" pitchFamily="18" charset="0"/>
                <a:cs typeface="Times New Roman" pitchFamily="18" charset="0"/>
              </a:rPr>
              <a:t>(ст. 8. № 3</a:t>
            </a:r>
            <a:r>
              <a:rPr lang="en-US" sz="2000" i="1">
                <a:latin typeface="Bookman Old Style" pitchFamily="18" charset="0"/>
                <a:cs typeface="Times New Roman" pitchFamily="18" charset="0"/>
              </a:rPr>
              <a:t>07</a:t>
            </a:r>
            <a:r>
              <a:rPr lang="ru-RU" sz="2000" i="1">
                <a:latin typeface="Bookman Old Style" pitchFamily="18" charset="0"/>
                <a:cs typeface="Times New Roman" pitchFamily="18" charset="0"/>
              </a:rPr>
              <a:t>-ФЗ «Об аудиторской деятельности»)</a:t>
            </a:r>
            <a:r>
              <a:rPr lang="ru-RU" sz="2000">
                <a:latin typeface="Bookman Old Style" pitchFamily="18" charset="0"/>
                <a:cs typeface="Times New Roman" pitchFamily="18" charset="0"/>
              </a:rPr>
              <a:t>: </a:t>
            </a:r>
          </a:p>
          <a:p>
            <a:pPr algn="ctr"/>
            <a:endParaRPr lang="ru-RU" sz="2000">
              <a:latin typeface="Bookman Old Style" pitchFamily="18" charset="0"/>
            </a:endParaRPr>
          </a:p>
          <a:p>
            <a:pPr eaLnBrk="0" hangingPunct="0"/>
            <a:r>
              <a:rPr lang="ru-RU" sz="20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1) </a:t>
            </a:r>
            <a:r>
              <a:rPr lang="ru-RU" sz="2000">
                <a:latin typeface="Bookman Old Style" pitchFamily="18" charset="0"/>
                <a:cs typeface="Times New Roman" pitchFamily="18" charset="0"/>
              </a:rPr>
              <a:t>аудиторскими организациями и аудиторами, руководители и иные должностные лица которых являются учредителями  (участниками)  аудируемых  лиц,  их  должностными  лицами,  бухгалтерами  и  иными лицами, несущими ответственность за организацию и ведение бухгалтерского учета и составление бухгалтерской (финансовой) отчетности; </a:t>
            </a:r>
          </a:p>
          <a:p>
            <a:pPr eaLnBrk="0" hangingPunct="0"/>
            <a:endParaRPr lang="ru-RU" sz="2000">
              <a:latin typeface="Bookman Old Style" pitchFamily="18" charset="0"/>
            </a:endParaRPr>
          </a:p>
          <a:p>
            <a:pPr eaLnBrk="0" hangingPunct="0"/>
            <a:r>
              <a:rPr lang="ru-RU" sz="20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2) </a:t>
            </a:r>
            <a:r>
              <a:rPr lang="ru-RU" sz="2000">
                <a:latin typeface="Bookman Old Style" pitchFamily="18" charset="0"/>
                <a:cs typeface="Times New Roman" pitchFamily="18" charset="0"/>
              </a:rPr>
              <a:t>аудиторскими организациями и аудиторами, руководители и иные должностные лица которых состоят в близком  родстве с  учредителями  (участниками)  аудируемых  лиц,  их  должностными  лицами, бухгалтерами  и  иными  лицами,  несущими  ответственность  за  организацию  и  ведение бухгалтерского учета и составление бухгалтерской (финансовой) отчетности; </a:t>
            </a:r>
            <a:endParaRPr lang="ru-RU" sz="200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C666B-0FD1-4997-9FC8-A36BB0AFD051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323850" y="620713"/>
            <a:ext cx="8424863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latin typeface="Bookman Old Style" pitchFamily="18" charset="0"/>
                <a:cs typeface="Times New Roman" pitchFamily="18" charset="0"/>
              </a:rPr>
              <a:t>Аудит </a:t>
            </a:r>
            <a:r>
              <a:rPr lang="ru-RU" b="1" u="sng">
                <a:latin typeface="Bookman Old Style" pitchFamily="18" charset="0"/>
                <a:cs typeface="Times New Roman" pitchFamily="18" charset="0"/>
              </a:rPr>
              <a:t>не может </a:t>
            </a:r>
            <a:r>
              <a:rPr lang="ru-RU">
                <a:latin typeface="Bookman Old Style" pitchFamily="18" charset="0"/>
                <a:cs typeface="Times New Roman" pitchFamily="18" charset="0"/>
              </a:rPr>
              <a:t>осуществляться </a:t>
            </a:r>
            <a:r>
              <a:rPr lang="ru-RU" i="1">
                <a:latin typeface="Bookman Old Style" pitchFamily="18" charset="0"/>
                <a:cs typeface="Times New Roman" pitchFamily="18" charset="0"/>
              </a:rPr>
              <a:t>(ст. 8. № 3</a:t>
            </a:r>
            <a:r>
              <a:rPr lang="en-US" i="1">
                <a:latin typeface="Bookman Old Style" pitchFamily="18" charset="0"/>
                <a:cs typeface="Times New Roman" pitchFamily="18" charset="0"/>
              </a:rPr>
              <a:t>07</a:t>
            </a:r>
            <a:r>
              <a:rPr lang="ru-RU" i="1">
                <a:latin typeface="Bookman Old Style" pitchFamily="18" charset="0"/>
                <a:cs typeface="Times New Roman" pitchFamily="18" charset="0"/>
              </a:rPr>
              <a:t>-ФЗ «Об аудиторской деятельности»)</a:t>
            </a:r>
            <a:r>
              <a:rPr lang="ru-RU">
                <a:latin typeface="Bookman Old Style" pitchFamily="18" charset="0"/>
                <a:cs typeface="Times New Roman" pitchFamily="18" charset="0"/>
              </a:rPr>
              <a:t>: </a:t>
            </a:r>
          </a:p>
          <a:p>
            <a:pPr eaLnBrk="0" hangingPunct="0"/>
            <a:r>
              <a:rPr lang="ru-RU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3)</a:t>
            </a:r>
            <a:r>
              <a:rPr lang="ru-RU">
                <a:latin typeface="Bookman Old Style" pitchFamily="18" charset="0"/>
                <a:cs typeface="Times New Roman" pitchFamily="18" charset="0"/>
              </a:rPr>
              <a:t> аудиторскими организациями в отношении аудируемых лиц, являющихся их учредителями (участниками), в отношении аудируемых лиц, для которых эти аудиторские организации являются учредителями  (участниками),  в  отношении  дочерних  обществ,  филиалов  и  представительств указанных аудируемых лиц, а также в отношении организаций, имеющих общих с этой аудиторской организацией учредителей (участников); </a:t>
            </a:r>
          </a:p>
          <a:p>
            <a:pPr eaLnBrk="0" hangingPunct="0"/>
            <a:endParaRPr lang="ru-RU" sz="1000">
              <a:latin typeface="Bookman Old Style" pitchFamily="18" charset="0"/>
            </a:endParaRPr>
          </a:p>
          <a:p>
            <a:pPr eaLnBrk="0" hangingPunct="0"/>
            <a:r>
              <a:rPr lang="ru-RU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4) </a:t>
            </a:r>
            <a:r>
              <a:rPr lang="ru-RU">
                <a:latin typeface="Bookman Old Style" pitchFamily="18" charset="0"/>
                <a:cs typeface="Times New Roman" pitchFamily="18" charset="0"/>
              </a:rPr>
              <a:t>аудиторскими  организациями,  индивидуальными  аудиторами,  оказывавшими  в  течение трех  лет,  непосредственно  предшествовавших  проведению  аудита,  услуги  по  восстановлению  и ведению  бухгалтерского  учета,  а  также  по  составлению  бухгалтерской  (финансовой)  отчетности физическим и юридическим лицам, в отношении этих лиц; </a:t>
            </a:r>
          </a:p>
          <a:p>
            <a:pPr eaLnBrk="0" hangingPunct="0"/>
            <a:endParaRPr lang="ru-RU" sz="1000">
              <a:latin typeface="Bookman Old Style" pitchFamily="18" charset="0"/>
            </a:endParaRPr>
          </a:p>
          <a:p>
            <a:pPr eaLnBrk="0" hangingPunct="0"/>
            <a:r>
              <a:rPr lang="ru-RU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5)</a:t>
            </a:r>
            <a:r>
              <a:rPr lang="ru-RU">
                <a:latin typeface="Bookman Old Style" pitchFamily="18" charset="0"/>
                <a:cs typeface="Times New Roman" pitchFamily="18" charset="0"/>
              </a:rPr>
              <a:t> аудиторскими  организациями  в  отношении  аудируемых  лиц,  являющихся  страховыми организациями,  с  которыми  заключены  договоры  страхования  ответственности  этих  аудиторских организаций.</a:t>
            </a:r>
            <a:endParaRPr lang="ru-RU" sz="2800">
              <a:latin typeface="Bookman Old Style" pitchFamily="18" charset="0"/>
            </a:endParaRPr>
          </a:p>
        </p:txBody>
      </p:sp>
      <p:sp>
        <p:nvSpPr>
          <p:cNvPr id="4" name="Нижний колонтитул 4"/>
          <p:cNvSpPr txBox="1">
            <a:spLocks/>
          </p:cNvSpPr>
          <p:nvPr/>
        </p:nvSpPr>
        <p:spPr>
          <a:xfrm>
            <a:off x="1258888" y="6453188"/>
            <a:ext cx="7200900" cy="2889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74728-C070-4057-BC39-850EC6EAE90F}" type="slidenum">
              <a:rPr lang="ru-RU">
                <a:latin typeface="Bookman Old Style" pitchFamily="18" charset="0"/>
              </a:rPr>
              <a:pPr>
                <a:defRPr/>
              </a:pPr>
              <a:t>15</a:t>
            </a:fld>
            <a:endParaRPr lang="ru-RU" dirty="0">
              <a:latin typeface="Bookman Old Style" pitchFamily="18" charset="0"/>
            </a:endParaRPr>
          </a:p>
        </p:txBody>
      </p:sp>
      <p:sp>
        <p:nvSpPr>
          <p:cNvPr id="3" name="Нижний колонтитул 4"/>
          <p:cNvSpPr txBox="1">
            <a:spLocks/>
          </p:cNvSpPr>
          <p:nvPr/>
        </p:nvSpPr>
        <p:spPr>
          <a:xfrm>
            <a:off x="1258888" y="6453188"/>
            <a:ext cx="7200900" cy="2889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1268413"/>
            <a:ext cx="80645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Кодекс этики аудиторов России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</a:t>
            </a:r>
            <a:r>
              <a:rPr lang="ru-RU" sz="2800" dirty="0">
                <a:latin typeface="Bookman Old Style" pitchFamily="18" charset="0"/>
              </a:rPr>
              <a:t>это свод норм профессиональной  этики  аудитора,  т.е.  сложившихся  и широко  применяемых  при  ведении аудиторской  деятельности  правил  поведения  аудитора  и  аудиторской  организации,  не предусмотренных  законодательством.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DC45C-4948-4CBE-8BCB-E5C6239C47A6}" type="slidenum">
              <a:rPr lang="ru-RU">
                <a:latin typeface="Bookman Old Style" pitchFamily="18" charset="0"/>
              </a:rPr>
              <a:pPr>
                <a:defRPr/>
              </a:pPr>
              <a:t>16</a:t>
            </a:fld>
            <a:endParaRPr lang="ru-RU" dirty="0">
              <a:latin typeface="Bookman Old Style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50825" y="282575"/>
            <a:ext cx="864235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Аудитор обязан</a:t>
            </a:r>
            <a:r>
              <a:rPr lang="ru-RU" sz="2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Bookman Old Style" pitchFamily="18" charset="0"/>
                <a:cs typeface="Times New Roman" pitchFamily="18" charset="0"/>
              </a:rPr>
              <a:t>соблюдать следующие основные принципы поведения:</a:t>
            </a:r>
          </a:p>
          <a:p>
            <a:pPr indent="450850" algn="ctr">
              <a:defRPr/>
            </a:pPr>
            <a:endParaRPr lang="ru-RU" sz="2400">
              <a:latin typeface="Bookman Old Style" pitchFamily="18" charset="0"/>
            </a:endParaRPr>
          </a:p>
          <a:p>
            <a:pPr indent="450850" eaLnBrk="0" hangingPunct="0">
              <a:defRPr/>
            </a:pPr>
            <a:r>
              <a:rPr lang="ru-RU" sz="2000" b="1">
                <a:latin typeface="Bookman Old Style" pitchFamily="18" charset="0"/>
                <a:cs typeface="Times New Roman" pitchFamily="18" charset="0"/>
              </a:rPr>
              <a:t>а) честность </a:t>
            </a:r>
            <a:r>
              <a:rPr lang="ru-RU" sz="2000">
                <a:latin typeface="Bookman Old Style" pitchFamily="18" charset="0"/>
                <a:cs typeface="Times New Roman" pitchFamily="18" charset="0"/>
              </a:rPr>
              <a:t>- Аудитор  должен  действовать  открыто  и  честно  во  всех  профессиональных  и деловых взаимоотношениях.</a:t>
            </a:r>
          </a:p>
          <a:p>
            <a:pPr indent="450850" eaLnBrk="0" hangingPunct="0">
              <a:defRPr/>
            </a:pPr>
            <a:endParaRPr lang="ru-RU" sz="2000">
              <a:latin typeface="Bookman Old Style" pitchFamily="18" charset="0"/>
            </a:endParaRPr>
          </a:p>
          <a:p>
            <a:pPr indent="450850" eaLnBrk="0" hangingPunct="0">
              <a:defRPr/>
            </a:pPr>
            <a:r>
              <a:rPr lang="ru-RU" sz="2000" b="1">
                <a:latin typeface="Bookman Old Style" pitchFamily="18" charset="0"/>
                <a:cs typeface="Times New Roman" pitchFamily="18" charset="0"/>
              </a:rPr>
              <a:t>б) объективность </a:t>
            </a:r>
            <a:r>
              <a:rPr lang="ru-RU" sz="2000">
                <a:latin typeface="Bookman Old Style" pitchFamily="18" charset="0"/>
                <a:cs typeface="Times New Roman" pitchFamily="18" charset="0"/>
              </a:rPr>
              <a:t>- Аудитор  не  должен  допускать,  чтобы  предвзятость,  конфликт  интересов  либо другие лица  влияли на объективность его профессиональных суждений</a:t>
            </a:r>
          </a:p>
          <a:p>
            <a:pPr indent="450850" eaLnBrk="0" hangingPunct="0">
              <a:defRPr/>
            </a:pPr>
            <a:endParaRPr lang="ru-RU" sz="2000">
              <a:latin typeface="Bookman Old Style" pitchFamily="18" charset="0"/>
            </a:endParaRPr>
          </a:p>
          <a:p>
            <a:pPr indent="450850" eaLnBrk="0" hangingPunct="0">
              <a:defRPr/>
            </a:pPr>
            <a:r>
              <a:rPr lang="ru-RU" sz="2000" b="1">
                <a:latin typeface="Bookman Old Style" pitchFamily="18" charset="0"/>
                <a:cs typeface="Times New Roman" pitchFamily="18" charset="0"/>
              </a:rPr>
              <a:t>в) профессиональная компетентность и должная тщательность </a:t>
            </a:r>
            <a:r>
              <a:rPr lang="ru-RU" sz="2000">
                <a:latin typeface="Bookman Old Style" pitchFamily="18" charset="0"/>
                <a:cs typeface="Times New Roman" pitchFamily="18" charset="0"/>
              </a:rPr>
              <a:t>- Аудитор  обязан  постоянно  поддерживать  свои  знания  и  навыки  на  уровне, обеспечивающем  предоставление  клиентам  или  работодателям  квалифицированных профессиональных  услуг,  основанных  на  новейших  достижениях  практики  и  современном законодательстве.</a:t>
            </a:r>
            <a:endParaRPr lang="ru-RU" sz="2000">
              <a:latin typeface="Bookman Old Style" pitchFamily="18" charset="0"/>
            </a:endParaRPr>
          </a:p>
        </p:txBody>
      </p:sp>
      <p:sp>
        <p:nvSpPr>
          <p:cNvPr id="4" name="Нижний колонтитул 4"/>
          <p:cNvSpPr txBox="1">
            <a:spLocks/>
          </p:cNvSpPr>
          <p:nvPr/>
        </p:nvSpPr>
        <p:spPr>
          <a:xfrm>
            <a:off x="1258888" y="6453188"/>
            <a:ext cx="7200900" cy="2889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6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5ED27-8682-49FE-8549-99EFCF17A8C5}" type="slidenum">
              <a:rPr lang="ru-RU">
                <a:latin typeface="Bookman Old Style" pitchFamily="18" charset="0"/>
              </a:rPr>
              <a:pPr>
                <a:defRPr/>
              </a:pPr>
              <a:t>17</a:t>
            </a:fld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5288" y="1125538"/>
            <a:ext cx="842486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latin typeface="Bookman Old Style" pitchFamily="18" charset="0"/>
                <a:cs typeface="Times New Roman" pitchFamily="18" charset="0"/>
              </a:rPr>
              <a:t>г) конфиденциальность </a:t>
            </a:r>
            <a:r>
              <a:rPr lang="ru-RU" sz="2000">
                <a:latin typeface="Bookman Old Style" pitchFamily="18" charset="0"/>
                <a:cs typeface="Times New Roman" pitchFamily="18" charset="0"/>
              </a:rPr>
              <a:t>- Аудитор  должен  обеспечить  конфиденциальность  информации,  полученной  в результате  профессиональных  или  деловых  отношений,  и  не  должен  раскрывать  эту информацию третьим лицам, не обладающим надлежащими и конкретными полномочиями, за  исключением  случаев,  когда  аудитор  имеет  законное  или  профессиональное  право  либо обязан  раскрыть  такую  информацию;</a:t>
            </a:r>
          </a:p>
          <a:p>
            <a:pPr eaLnBrk="0" hangingPunct="0"/>
            <a:endParaRPr lang="ru-RU" sz="2000">
              <a:latin typeface="Bookman Old Style" pitchFamily="18" charset="0"/>
            </a:endParaRPr>
          </a:p>
          <a:p>
            <a:pPr eaLnBrk="0" hangingPunct="0"/>
            <a:r>
              <a:rPr lang="ru-RU" sz="2000" b="1">
                <a:latin typeface="Bookman Old Style" pitchFamily="18" charset="0"/>
                <a:cs typeface="Times New Roman" pitchFamily="18" charset="0"/>
              </a:rPr>
              <a:t>д) профессиональность поведения </a:t>
            </a:r>
            <a:r>
              <a:rPr lang="ru-RU" sz="2000">
                <a:latin typeface="Bookman Old Style" pitchFamily="18" charset="0"/>
                <a:cs typeface="Times New Roman" pitchFamily="18" charset="0"/>
              </a:rPr>
              <a:t>- Аудитор  должен  соблюдать  соответствующие  законы  и  нормативные  акты  и избегать любых действий, которые дискредитируют или могут дискредитировать профессию либо  являются  действиями,  которые  разумное  и  хорошо  осведомленное  стороннее  лицо, обладающее  всей  необходимой  информацией,   расценит  как  отрицательно  влияющие  на хорошую репутацию профессии.</a:t>
            </a:r>
            <a:endParaRPr lang="ru-RU" sz="2000">
              <a:latin typeface="Bookman Old Style" pitchFamily="18" charset="0"/>
            </a:endParaRPr>
          </a:p>
        </p:txBody>
      </p:sp>
      <p:sp>
        <p:nvSpPr>
          <p:cNvPr id="4" name="Нижний колонтитул 4"/>
          <p:cNvSpPr txBox="1">
            <a:spLocks/>
          </p:cNvSpPr>
          <p:nvPr/>
        </p:nvSpPr>
        <p:spPr>
          <a:xfrm>
            <a:off x="1258888" y="6453188"/>
            <a:ext cx="7200900" cy="2889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88913"/>
            <a:ext cx="85693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ctr">
              <a:defRPr/>
            </a:pPr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Аудитор обязан</a:t>
            </a:r>
            <a:r>
              <a:rPr lang="ru-RU" sz="2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Bookman Old Style" pitchFamily="18" charset="0"/>
                <a:cs typeface="Times New Roman" pitchFamily="18" charset="0"/>
              </a:rPr>
              <a:t>соблюдать следующие основные принципы поведения: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3A1F3-BBF3-4199-9D0D-46AC33D3867C}" type="slidenum">
              <a:rPr lang="ru-RU">
                <a:latin typeface="Bookman Old Style" pitchFamily="18" charset="0"/>
              </a:rPr>
              <a:pPr>
                <a:defRPr/>
              </a:pPr>
              <a:t>18</a:t>
            </a:fld>
            <a:endParaRPr lang="ru-RU" dirty="0">
              <a:latin typeface="Bookman Old Style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68313" y="876300"/>
            <a:ext cx="8135937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Реклама при продвижении аудиторских услуг</a:t>
            </a:r>
          </a:p>
          <a:p>
            <a:pPr>
              <a:defRPr/>
            </a:pPr>
            <a:endParaRPr lang="ru-RU" sz="2400">
              <a:latin typeface="Bookman Old Style" pitchFamily="18" charset="0"/>
            </a:endParaRPr>
          </a:p>
          <a:p>
            <a:pPr eaLnBrk="0" hangingPunct="0">
              <a:defRPr/>
            </a:pPr>
            <a:r>
              <a:rPr lang="ru-RU" sz="2400">
                <a:latin typeface="Bookman Old Style" pitchFamily="18" charset="0"/>
                <a:cs typeface="Times New Roman" pitchFamily="18" charset="0"/>
              </a:rPr>
              <a:t>При  предложении  и  продвижении  своих  услуг  на  рынке  аудитор  </a:t>
            </a:r>
            <a:r>
              <a:rPr lang="ru-RU" sz="2400" b="1" u="sng">
                <a:latin typeface="Bookman Old Style" pitchFamily="18" charset="0"/>
                <a:cs typeface="Times New Roman" pitchFamily="18" charset="0"/>
              </a:rPr>
              <a:t>не  должен</a:t>
            </a:r>
            <a:r>
              <a:rPr lang="ru-RU" sz="2400">
                <a:latin typeface="Bookman Old Style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defRPr/>
            </a:pPr>
            <a:endParaRPr lang="ru-RU" sz="2400">
              <a:latin typeface="Bookman Old Style" pitchFamily="18" charset="0"/>
            </a:endParaRPr>
          </a:p>
          <a:p>
            <a:pPr eaLnBrk="0" hangingPunct="0">
              <a:defRPr/>
            </a:pPr>
            <a:r>
              <a:rPr lang="ru-RU" sz="24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а)  </a:t>
            </a:r>
            <a:r>
              <a:rPr lang="ru-RU" sz="2400">
                <a:latin typeface="Bookman Old Style" pitchFamily="18" charset="0"/>
                <a:cs typeface="Times New Roman" pitchFamily="18" charset="0"/>
              </a:rPr>
              <a:t>делать  заявления,  преувеличивающие  уровень  услуг,  которые  он  может представить, его квалификацию или приобретенный им опыт;</a:t>
            </a:r>
          </a:p>
          <a:p>
            <a:pPr eaLnBrk="0" hangingPunct="0">
              <a:defRPr/>
            </a:pPr>
            <a:endParaRPr lang="ru-RU" sz="2400">
              <a:latin typeface="Bookman Old Style" pitchFamily="18" charset="0"/>
            </a:endParaRPr>
          </a:p>
          <a:p>
            <a:pPr eaLnBrk="0" hangingPunct="0">
              <a:defRPr/>
            </a:pPr>
            <a:r>
              <a:rPr lang="ru-RU" sz="24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б)  </a:t>
            </a:r>
            <a:r>
              <a:rPr lang="ru-RU" sz="2400">
                <a:latin typeface="Bookman Old Style" pitchFamily="18" charset="0"/>
                <a:cs typeface="Times New Roman" pitchFamily="18" charset="0"/>
              </a:rPr>
              <a:t>давать  пренебрежительные  отзывы  о  работе  других  аудиторов  или  проводить необоснованные сравнения своей работы с работой других аудиторов.</a:t>
            </a:r>
            <a:endParaRPr lang="ru-RU" sz="2400">
              <a:latin typeface="Bookman Old Style" pitchFamily="18" charset="0"/>
            </a:endParaRPr>
          </a:p>
        </p:txBody>
      </p:sp>
      <p:sp>
        <p:nvSpPr>
          <p:cNvPr id="4" name="Нижний колонтитул 4"/>
          <p:cNvSpPr txBox="1">
            <a:spLocks/>
          </p:cNvSpPr>
          <p:nvPr/>
        </p:nvSpPr>
        <p:spPr>
          <a:xfrm>
            <a:off x="1258888" y="6453188"/>
            <a:ext cx="7200900" cy="2889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062DD-B3A0-4D34-A8FD-CFC387C7CBEC}" type="slidenum">
              <a:rPr lang="ru-RU">
                <a:latin typeface="Bookman Old Style" pitchFamily="18" charset="0"/>
              </a:rPr>
              <a:pPr>
                <a:defRPr/>
              </a:pPr>
              <a:t>2</a:t>
            </a:fld>
            <a:endParaRPr lang="ru-RU" dirty="0">
              <a:latin typeface="Bookman Old Style" pitchFamily="18" charset="0"/>
            </a:endParaRPr>
          </a:p>
        </p:txBody>
      </p:sp>
      <p:sp>
        <p:nvSpPr>
          <p:cNvPr id="3" name="Нижний колонтитул 4"/>
          <p:cNvSpPr txBox="1">
            <a:spLocks/>
          </p:cNvSpPr>
          <p:nvPr/>
        </p:nvSpPr>
        <p:spPr>
          <a:xfrm>
            <a:off x="1258888" y="6453188"/>
            <a:ext cx="7200900" cy="2889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323850" y="733425"/>
            <a:ext cx="84963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I</a:t>
            </a:r>
            <a:r>
              <a:rPr lang="ru-RU" sz="22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. ЗАКОНЫ И ИНЫЕ НОРМАТИВНЫЕ АКТЫ РОССИЙСКОЙ ФЕДЕРАЦИИ: </a:t>
            </a:r>
          </a:p>
          <a:p>
            <a:r>
              <a:rPr lang="ru-RU" sz="22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1.</a:t>
            </a:r>
            <a:r>
              <a:rPr lang="ru-RU" sz="2200">
                <a:latin typeface="Bookman Old Style" pitchFamily="18" charset="0"/>
                <a:cs typeface="Times New Roman" pitchFamily="18" charset="0"/>
              </a:rPr>
              <a:t> ФЕДЕРАЛЬНЫЙ ЗАКОН от 07 августа 2001 года № 119-ФЗ ОБ АУДИТОРСКОЙ ДЕЯТЕЛЬНОСТИ </a:t>
            </a:r>
            <a:r>
              <a:rPr lang="ru-RU" sz="2200" b="1">
                <a:latin typeface="Bookman Old Style" pitchFamily="18" charset="0"/>
                <a:cs typeface="Times New Roman" pitchFamily="18" charset="0"/>
              </a:rPr>
              <a:t>утратил силу </a:t>
            </a:r>
            <a:r>
              <a:rPr lang="ru-RU" sz="2200">
                <a:latin typeface="Bookman Old Style" pitchFamily="18" charset="0"/>
                <a:cs typeface="Times New Roman" pitchFamily="18" charset="0"/>
              </a:rPr>
              <a:t>с 01 января 2011 года</a:t>
            </a:r>
          </a:p>
          <a:p>
            <a:endParaRPr lang="ru-RU" sz="2200">
              <a:latin typeface="Bookman Old Style" pitchFamily="18" charset="0"/>
            </a:endParaRPr>
          </a:p>
          <a:p>
            <a:pPr eaLnBrk="0" hangingPunct="0"/>
            <a:r>
              <a:rPr lang="ru-RU" sz="22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2. </a:t>
            </a:r>
            <a:r>
              <a:rPr lang="ru-RU" sz="2200">
                <a:latin typeface="Bookman Old Style" pitchFamily="18" charset="0"/>
                <a:cs typeface="Times New Roman" pitchFamily="18" charset="0"/>
              </a:rPr>
              <a:t>30 декабря 2008 года </a:t>
            </a:r>
            <a:r>
              <a:rPr lang="ru-RU" sz="2200" u="sng">
                <a:latin typeface="Bookman Old Style" pitchFamily="18" charset="0"/>
                <a:cs typeface="Times New Roman" pitchFamily="18" charset="0"/>
              </a:rPr>
              <a:t>N 307-ФЗ ФЕДЕРАЛЬНЫЙ ЗАКОН ОБ АУДИТОРСКОЙ ДЕЯТЕЛЬНОСТИ </a:t>
            </a:r>
            <a:r>
              <a:rPr lang="ru-RU" sz="2200">
                <a:latin typeface="Bookman Old Style" pitchFamily="18" charset="0"/>
                <a:cs typeface="Times New Roman" pitchFamily="18" charset="0"/>
              </a:rPr>
              <a:t>Принят Государственной Думой 24 декабря 2008 года Одобрен Советом Федерации 29 декабря 2008 года (в ред. Федеральных законов от 01.07.2010 N 136-ФЗ, от 28.12.2010 N 400-ФЗ, с изм., внесенными Федеральным законом от 13.12.2010 N 358-ФЗ) </a:t>
            </a:r>
            <a:r>
              <a:rPr lang="ru-RU" sz="22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вступил в силу </a:t>
            </a:r>
            <a:r>
              <a:rPr lang="ru-RU" sz="2200">
                <a:latin typeface="Bookman Old Style" pitchFamily="18" charset="0"/>
                <a:cs typeface="Times New Roman" pitchFamily="18" charset="0"/>
              </a:rPr>
              <a:t>с 01 января 2011 года</a:t>
            </a:r>
            <a:endParaRPr lang="ru-RU" sz="220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7E09D-2B84-494E-9E93-3D00EC57BD58}" type="slidenum">
              <a:rPr lang="ru-RU">
                <a:latin typeface="Bookman Old Style" pitchFamily="18" charset="0"/>
              </a:rPr>
              <a:pPr>
                <a:defRPr/>
              </a:pPr>
              <a:t>3</a:t>
            </a:fld>
            <a:endParaRPr lang="ru-RU" dirty="0">
              <a:latin typeface="Bookman Old Style" pitchFamily="18" charset="0"/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323850" y="692150"/>
            <a:ext cx="86407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>
              <a:latin typeface="Bookman Old Style" pitchFamily="18" charset="0"/>
              <a:cs typeface="Times New Roman" pitchFamily="18" charset="0"/>
            </a:endParaRPr>
          </a:p>
          <a:p>
            <a:endParaRPr lang="ru-RU" sz="2000"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3.</a:t>
            </a:r>
            <a:r>
              <a:rPr lang="ru-RU" sz="2000">
                <a:latin typeface="Bookman Old Style" pitchFamily="18" charset="0"/>
                <a:cs typeface="Times New Roman" pitchFamily="18" charset="0"/>
              </a:rPr>
              <a:t> Приказ Минфина России от 30 сентября 2010 г. № 118н "Об утверждении Положения об упрощенном порядке сдачи квалификационного экзамена на получение квалификационного аттестата аудитора»</a:t>
            </a:r>
            <a:endParaRPr lang="ru-RU" sz="2000">
              <a:latin typeface="Bookman Old Style" pitchFamily="18" charset="0"/>
            </a:endParaRPr>
          </a:p>
          <a:p>
            <a:pPr eaLnBrk="0" hangingPunct="0"/>
            <a:r>
              <a:rPr lang="ru-RU" sz="20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4.</a:t>
            </a:r>
            <a:r>
              <a:rPr lang="ru-RU" sz="2000">
                <a:latin typeface="Bookman Old Style" pitchFamily="18" charset="0"/>
                <a:cs typeface="Times New Roman" pitchFamily="18" charset="0"/>
              </a:rPr>
              <a:t> Приказ Минфина России от 17 ноября 2010 г. № 153н "Об утверждении положения о порядке проведения квалификационного экзамена на получение квалификационного аттестата аудитора"</a:t>
            </a:r>
            <a:endParaRPr lang="ru-RU" sz="2000">
              <a:latin typeface="Bookman Old Style" pitchFamily="18" charset="0"/>
            </a:endParaRPr>
          </a:p>
          <a:p>
            <a:pPr eaLnBrk="0" hangingPunct="0"/>
            <a:r>
              <a:rPr lang="ru-RU" sz="20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5.</a:t>
            </a:r>
            <a:r>
              <a:rPr lang="ru-RU" sz="2000">
                <a:latin typeface="Bookman Old Style" pitchFamily="18" charset="0"/>
                <a:cs typeface="Times New Roman" pitchFamily="18" charset="0"/>
              </a:rPr>
              <a:t> Приказ Минфина России от 06 декабря 2010 г. № 161н "Об утверждении Порядка выдачи квалификационного аттестата аудитора и формы квалификационного аттестата аудитора"</a:t>
            </a:r>
            <a:endParaRPr lang="ru-RU" sz="2000">
              <a:latin typeface="Bookman Old Style" pitchFamily="18" charset="0"/>
            </a:endParaRPr>
          </a:p>
          <a:p>
            <a:pPr eaLnBrk="0" hangingPunct="0"/>
            <a:r>
              <a:rPr lang="ru-RU" sz="20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6. </a:t>
            </a:r>
            <a:r>
              <a:rPr lang="ru-RU" sz="2000">
                <a:latin typeface="Bookman Old Style" pitchFamily="18" charset="0"/>
                <a:cs typeface="Times New Roman" pitchFamily="18" charset="0"/>
              </a:rPr>
              <a:t>Приказ Минфина России от 27 мая 2010 г. № 51н "Об утверждении Порядка создания единой аттестационной комиссии" </a:t>
            </a:r>
            <a:endParaRPr lang="ru-RU" sz="2000">
              <a:latin typeface="Bookman Old Style" pitchFamily="18" charset="0"/>
            </a:endParaRPr>
          </a:p>
          <a:p>
            <a:pPr eaLnBrk="0" hangingPunct="0"/>
            <a:r>
              <a:rPr lang="ru-RU" sz="20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7.</a:t>
            </a:r>
            <a:r>
              <a:rPr lang="ru-RU" sz="2000">
                <a:latin typeface="Bookman Old Style" pitchFamily="18" charset="0"/>
                <a:cs typeface="Times New Roman" pitchFamily="18" charset="0"/>
              </a:rPr>
              <a:t> Федеральный закон от 01 декабря 2007 года № 315-ФЗ "О саморегулируемых организациях"</a:t>
            </a:r>
            <a:endParaRPr lang="ru-RU" sz="2000">
              <a:latin typeface="Bookman Old Style" pitchFamily="18" charset="0"/>
            </a:endParaRPr>
          </a:p>
        </p:txBody>
      </p:sp>
      <p:sp>
        <p:nvSpPr>
          <p:cNvPr id="4" name="Нижний колонтитул 4"/>
          <p:cNvSpPr txBox="1">
            <a:spLocks/>
          </p:cNvSpPr>
          <p:nvPr/>
        </p:nvSpPr>
        <p:spPr>
          <a:xfrm>
            <a:off x="1258888" y="6453188"/>
            <a:ext cx="7200900" cy="2889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468313" y="260350"/>
            <a:ext cx="83518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I</a:t>
            </a:r>
            <a:r>
              <a:rPr lang="ru-RU" sz="20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. ЗАКОНЫ И ИНЫЕ НОРМАТИВНЫЕ АКТЫ РОССИЙСКОЙ ФЕДЕРАЦИИ: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677F4-1689-4A31-9FE2-6EDC308905AA}" type="slidenum">
              <a:rPr lang="ru-RU">
                <a:latin typeface="Bookman Old Style" pitchFamily="18" charset="0"/>
              </a:rPr>
              <a:pPr>
                <a:defRPr/>
              </a:pPr>
              <a:t>4</a:t>
            </a:fld>
            <a:endParaRPr lang="ru-RU">
              <a:latin typeface="Bookman Old Style" pitchFamily="18" charset="0"/>
            </a:endParaRPr>
          </a:p>
        </p:txBody>
      </p:sp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179388" y="322263"/>
            <a:ext cx="87852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en-US" sz="20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II</a:t>
            </a:r>
            <a:r>
              <a:rPr lang="ru-RU" sz="20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. ФЕДЕРАЛЬНЫЕ ПРАВИЛА (СТАНДАРТЫ) АУДИТОРСКОЙ ДЕЯТЕЛЬНОСТИ, УТВЕРЖДЕННЫЕ ПРАВИТЕЛЬСТВОМ РФ</a:t>
            </a:r>
            <a:endParaRPr lang="en-US" sz="2000" b="1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  <a:p>
            <a:pPr indent="450850" algn="ctr"/>
            <a:endParaRPr lang="ru-RU" sz="2000" b="1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  <a:p>
            <a:pPr indent="450850" algn="ctr" eaLnBrk="0" hangingPunct="0"/>
            <a:r>
              <a:rPr lang="en-US" sz="20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III</a:t>
            </a:r>
            <a:r>
              <a:rPr lang="ru-RU" sz="20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. ОТРАСЛЕВЫЕ НОРМАТИВНЫЕ АКТЫ:</a:t>
            </a:r>
          </a:p>
          <a:p>
            <a:pPr indent="450850" eaLnBrk="0" hangingPunct="0">
              <a:lnSpc>
                <a:spcPct val="150000"/>
              </a:lnSpc>
              <a:buClr>
                <a:srgbClr val="604A7B"/>
              </a:buClr>
              <a:buFont typeface="Times New Roman" pitchFamily="18" charset="0"/>
              <a:buChar char="♦"/>
            </a:pPr>
            <a:r>
              <a:rPr lang="ru-RU" sz="2000">
                <a:latin typeface="Bookman Old Style" pitchFamily="18" charset="0"/>
                <a:cs typeface="Times New Roman" pitchFamily="18" charset="0"/>
              </a:rPr>
              <a:t> внутренние правила (стандарты), действующие в саморегулируемых аудиторских организациях;</a:t>
            </a:r>
            <a:endParaRPr lang="ru-RU" sz="2000">
              <a:latin typeface="Bookman Old Style" pitchFamily="18" charset="0"/>
            </a:endParaRPr>
          </a:p>
          <a:p>
            <a:pPr indent="450850" eaLnBrk="0" hangingPunct="0">
              <a:lnSpc>
                <a:spcPct val="150000"/>
              </a:lnSpc>
              <a:buClr>
                <a:srgbClr val="604A7B"/>
              </a:buClr>
              <a:buFont typeface="Times New Roman" pitchFamily="18" charset="0"/>
              <a:buChar char="♦"/>
            </a:pPr>
            <a:r>
              <a:rPr lang="ru-RU" sz="2000">
                <a:latin typeface="Bookman Old Style" pitchFamily="18" charset="0"/>
                <a:cs typeface="Times New Roman" pitchFamily="18" charset="0"/>
              </a:rPr>
              <a:t> Кодекс профессиональной этики аудиторов</a:t>
            </a:r>
            <a:endParaRPr lang="en-US" sz="2000">
              <a:latin typeface="Bookman Old Style" pitchFamily="18" charset="0"/>
              <a:cs typeface="Times New Roman" pitchFamily="18" charset="0"/>
            </a:endParaRPr>
          </a:p>
          <a:p>
            <a:pPr indent="450850" eaLnBrk="0" hangingPunct="0">
              <a:lnSpc>
                <a:spcPct val="150000"/>
              </a:lnSpc>
            </a:pPr>
            <a:endParaRPr lang="ru-RU" sz="2000">
              <a:latin typeface="Bookman Old Style" pitchFamily="18" charset="0"/>
            </a:endParaRPr>
          </a:p>
          <a:p>
            <a:pPr indent="450850" algn="ctr" eaLnBrk="0" hangingPunct="0"/>
            <a:r>
              <a:rPr lang="en-US" sz="20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IV</a:t>
            </a:r>
            <a:r>
              <a:rPr lang="ru-RU" sz="20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. ВНУТРИФИРМЕННЫЕ ПРАВИЛА (СТАНДАРТЫ) АУДИТОРСКОЙ ДЕЯТЕЛЬ-</a:t>
            </a:r>
          </a:p>
          <a:p>
            <a:pPr indent="450850" algn="ctr" eaLnBrk="0" hangingPunct="0"/>
            <a:r>
              <a:rPr lang="ru-RU" sz="20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НОСТИ, ДЕЙСТВУЮЩИЕ В АУДИТОРСКОЙ ОРГАНИЗАЦИИ, У ИНДИВИДУАЛЬНОГО</a:t>
            </a:r>
          </a:p>
          <a:p>
            <a:pPr indent="450850" algn="ctr" eaLnBrk="0" hangingPunct="0"/>
            <a:r>
              <a:rPr lang="ru-RU" sz="20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АУДИТОРА</a:t>
            </a:r>
          </a:p>
        </p:txBody>
      </p:sp>
      <p:sp>
        <p:nvSpPr>
          <p:cNvPr id="4" name="Нижний колонтитул 4"/>
          <p:cNvSpPr txBox="1">
            <a:spLocks/>
          </p:cNvSpPr>
          <p:nvPr/>
        </p:nvSpPr>
        <p:spPr>
          <a:xfrm>
            <a:off x="1258888" y="6453188"/>
            <a:ext cx="7200900" cy="2889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5F72F-BC62-435A-80C7-598D6712A7C2}" type="slidenum">
              <a:rPr lang="ru-RU">
                <a:latin typeface="Bookman Old Style" pitchFamily="18" charset="0"/>
              </a:rPr>
              <a:pPr>
                <a:defRPr/>
              </a:pPr>
              <a:t>5</a:t>
            </a:fld>
            <a:endParaRPr lang="ru-RU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213" y="1484313"/>
            <a:ext cx="784860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Министерство финансов РФ </a:t>
            </a:r>
            <a:r>
              <a:rPr lang="ru-RU" sz="3600" dirty="0">
                <a:latin typeface="Bookman Old Style" pitchFamily="18" charset="0"/>
              </a:rPr>
              <a:t>– федеральный орган государственного регулирования аудиторской деятельности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750" y="1052513"/>
            <a:ext cx="7993063" cy="3455987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258888" y="6453188"/>
            <a:ext cx="7200900" cy="2889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456ED-339B-4D9F-8F34-C18E21835113}" type="slidenum">
              <a:rPr lang="ru-RU">
                <a:latin typeface="Bookman Old Style" pitchFamily="18" charset="0"/>
              </a:rPr>
              <a:pPr>
                <a:defRPr/>
              </a:pPr>
              <a:t>6</a:t>
            </a:fld>
            <a:endParaRPr lang="ru-RU" dirty="0">
              <a:latin typeface="Bookman Old Style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0825" y="360363"/>
            <a:ext cx="8713788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r>
              <a:rPr lang="ru-RU" sz="2400" dirty="0">
                <a:latin typeface="Bookman Old Style" pitchFamily="18" charset="0"/>
                <a:cs typeface="Times New Roman" pitchFamily="18" charset="0"/>
              </a:rPr>
              <a:t>Функциями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государственного регулирования аудиторской деятельности </a:t>
            </a:r>
            <a:r>
              <a:rPr lang="ru-RU" sz="2400" i="1" dirty="0">
                <a:latin typeface="Bookman Old Style" pitchFamily="18" charset="0"/>
                <a:cs typeface="Times New Roman" pitchFamily="18" charset="0"/>
              </a:rPr>
              <a:t>являются (ст. 15 № 3</a:t>
            </a:r>
            <a:r>
              <a:rPr lang="en-US" sz="2400" i="1" dirty="0">
                <a:latin typeface="Bookman Old Style" pitchFamily="18" charset="0"/>
                <a:cs typeface="Times New Roman" pitchFamily="18" charset="0"/>
              </a:rPr>
              <a:t>07</a:t>
            </a:r>
            <a:r>
              <a:rPr lang="ru-RU" sz="2400" i="1" dirty="0">
                <a:latin typeface="Bookman Old Style" pitchFamily="18" charset="0"/>
                <a:cs typeface="Times New Roman" pitchFamily="18" charset="0"/>
              </a:rPr>
              <a:t>-ФЗ «Об аудиторской деятельности»)</a:t>
            </a:r>
            <a:r>
              <a:rPr lang="ru-RU" sz="2400" dirty="0">
                <a:latin typeface="Bookman Old Style" pitchFamily="18" charset="0"/>
                <a:cs typeface="Times New Roman" pitchFamily="18" charset="0"/>
              </a:rPr>
              <a:t>: </a:t>
            </a:r>
          </a:p>
          <a:p>
            <a:pPr indent="450850" algn="ctr" eaLnBrk="0" hangingPunct="0">
              <a:defRPr/>
            </a:pPr>
            <a:endParaRPr lang="ru-RU" sz="2400" dirty="0">
              <a:latin typeface="Bookman Old Style" pitchFamily="18" charset="0"/>
            </a:endParaRPr>
          </a:p>
          <a:p>
            <a:pPr indent="450850" eaLnBrk="0" hangingPunct="0"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1)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 выработка государственной политики в сфере аудиторской деятельности;</a:t>
            </a:r>
            <a:endParaRPr lang="ru-RU" sz="2000" dirty="0">
              <a:latin typeface="Bookman Old Style" pitchFamily="18" charset="0"/>
            </a:endParaRPr>
          </a:p>
          <a:p>
            <a:pPr indent="450850" eaLnBrk="0" hangingPunct="0"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2)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  нормативно-правовое  регулирование  в  сфере  аудиторской  деятельности,  в  том  числе утверждение федеральных  стандартов  аудиторской  деятельности,  а  также  принятие  в  пределах своей компетенции иных нормативных правовых актов, регулирующих аудиторскую деятельность и (или) предусмотренных Федеральным законом; </a:t>
            </a:r>
            <a:endParaRPr lang="ru-RU" sz="2000" dirty="0">
              <a:latin typeface="Bookman Old Style" pitchFamily="18" charset="0"/>
            </a:endParaRPr>
          </a:p>
          <a:p>
            <a:pPr indent="450850" eaLnBrk="0" hangingPunct="0"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3) 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ведение  государственного  реестра  </a:t>
            </a:r>
            <a:r>
              <a:rPr lang="ru-RU" sz="2000" dirty="0" err="1">
                <a:latin typeface="Bookman Old Style" pitchFamily="18" charset="0"/>
                <a:cs typeface="Times New Roman" pitchFamily="18" charset="0"/>
              </a:rPr>
              <a:t>саморегулируемых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  организаций  аудиторов,  а  также контрольного экземпляра реестра аудиторов и аудиторских организаций; </a:t>
            </a:r>
            <a:endParaRPr lang="ru-RU" sz="2000" dirty="0">
              <a:latin typeface="Bookman Old Style" pitchFamily="18" charset="0"/>
            </a:endParaRPr>
          </a:p>
          <a:p>
            <a:pPr indent="450850" eaLnBrk="0" hangingPunct="0"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4)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анализ состояния рынка аудиторских услуг в Российской Федерации; </a:t>
            </a:r>
            <a:endParaRPr lang="ru-RU" sz="2000" dirty="0">
              <a:latin typeface="Bookman Old Style" pitchFamily="18" charset="0"/>
            </a:endParaRPr>
          </a:p>
          <a:p>
            <a:pPr indent="450850" eaLnBrk="0" hangingPunct="0"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5)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иные предусмотренные Федеральным законом функции.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Нижний колонтитул 4"/>
          <p:cNvSpPr txBox="1">
            <a:spLocks/>
          </p:cNvSpPr>
          <p:nvPr/>
        </p:nvSpPr>
        <p:spPr>
          <a:xfrm>
            <a:off x="1258888" y="6453188"/>
            <a:ext cx="7200900" cy="2889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39A85-BC69-423C-9EA1-D7D499B09310}" type="slidenum">
              <a:rPr lang="ru-RU">
                <a:latin typeface="Bookman Old Style" pitchFamily="18" charset="0"/>
              </a:rPr>
              <a:pPr>
                <a:defRPr/>
              </a:pPr>
              <a:t>7</a:t>
            </a:fld>
            <a:endParaRPr lang="ru-RU" dirty="0">
              <a:latin typeface="Bookman Old Style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23850" y="188913"/>
            <a:ext cx="8496300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В  целях  обеспечения  общественных  интересов  в  ходе  осуществления  аудиторской деятельности  при  Минфине РФ  создан  </a:t>
            </a:r>
            <a:r>
              <a:rPr lang="ru-RU" sz="2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совет  по  аудиторской деятельности </a:t>
            </a:r>
            <a:r>
              <a:rPr lang="ru-RU" sz="2000" i="1" dirty="0">
                <a:latin typeface="Bookman Old Style" pitchFamily="18" charset="0"/>
                <a:cs typeface="Times New Roman" pitchFamily="18" charset="0"/>
              </a:rPr>
              <a:t>(ст. 16 № </a:t>
            </a:r>
            <a:r>
              <a:rPr lang="en-US" sz="2000" i="1" dirty="0">
                <a:latin typeface="Bookman Old Style" pitchFamily="18" charset="0"/>
                <a:cs typeface="Times New Roman" pitchFamily="18" charset="0"/>
              </a:rPr>
              <a:t>307 </a:t>
            </a:r>
            <a:r>
              <a:rPr lang="ru-RU" sz="2000" i="1" dirty="0">
                <a:latin typeface="Bookman Old Style" pitchFamily="18" charset="0"/>
                <a:cs typeface="Times New Roman" pitchFamily="18" charset="0"/>
              </a:rPr>
              <a:t>«Об аудиторской деятельности»).</a:t>
            </a:r>
            <a:endParaRPr lang="ru-RU" sz="2000" i="1" dirty="0">
              <a:latin typeface="Bookman Old Style" pitchFamily="18" charset="0"/>
            </a:endParaRPr>
          </a:p>
          <a:p>
            <a:pPr indent="450850" eaLnBrk="0" hangingPunct="0">
              <a:defRPr/>
            </a:pP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Совет по аудиторской деятельности осуществляет следующие функции: </a:t>
            </a:r>
            <a:endParaRPr lang="ru-RU" sz="2000" dirty="0">
              <a:latin typeface="Bookman Old Style" pitchFamily="18" charset="0"/>
            </a:endParaRPr>
          </a:p>
          <a:p>
            <a:pPr indent="450850" eaLnBrk="0" hangingPunct="0"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1)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 рассматривает вопросы государственной политики в сфере аудиторской деятельности; </a:t>
            </a:r>
            <a:endParaRPr lang="ru-RU" sz="2000" dirty="0">
              <a:latin typeface="Bookman Old Style" pitchFamily="18" charset="0"/>
            </a:endParaRPr>
          </a:p>
          <a:p>
            <a:pPr indent="450850" eaLnBrk="0" hangingPunct="0"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2) 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рассматривает  проекты  федеральных  стандартов  аудиторской  деятельности  и  иных нормативных  правовых  актов,  регулирующих  аудиторскую  деятельность,  и  рекомендует  их  к утверждению уполномоченным федеральным органом; </a:t>
            </a:r>
            <a:endParaRPr lang="ru-RU" sz="2000" dirty="0">
              <a:latin typeface="Bookman Old Style" pitchFamily="18" charset="0"/>
            </a:endParaRPr>
          </a:p>
          <a:p>
            <a:pPr indent="450850" eaLnBrk="0" hangingPunct="0"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3)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  одобряет  порядок  разработки  проектов  федеральных  стандартов  аудиторской деятельности,  правила  независимости  аудиторов  и  аудиторских  организаций  и  кодекс профессиональной  этики  аудиторов,  определяет  области  знаний,  из  которых  устанавливается перечень вопросов, предлагаемых претенденту на квалификационном экзамене; 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Нижний колонтитул 4"/>
          <p:cNvSpPr txBox="1">
            <a:spLocks/>
          </p:cNvSpPr>
          <p:nvPr/>
        </p:nvSpPr>
        <p:spPr>
          <a:xfrm>
            <a:off x="1258888" y="6453188"/>
            <a:ext cx="7200900" cy="2889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DCF7E-3C0E-4B63-ACF2-571B71450E2B}" type="slidenum">
              <a:rPr lang="ru-RU">
                <a:latin typeface="Bookman Old Style" pitchFamily="18" charset="0"/>
              </a:rPr>
              <a:pPr>
                <a:defRPr/>
              </a:pPr>
              <a:t>8</a:t>
            </a:fld>
            <a:endParaRPr lang="ru-RU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850" y="336550"/>
            <a:ext cx="849630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200">
                <a:latin typeface="Bookman Old Style" pitchFamily="18" charset="0"/>
                <a:cs typeface="Times New Roman" pitchFamily="18" charset="0"/>
              </a:rPr>
              <a:t>Совет по аудиторской деятельности осуществляет следующие функции: </a:t>
            </a:r>
          </a:p>
          <a:p>
            <a:pPr eaLnBrk="0" hangingPunct="0"/>
            <a:endParaRPr lang="ru-RU" sz="2200">
              <a:latin typeface="Bookman Old Style" pitchFamily="18" charset="0"/>
            </a:endParaRPr>
          </a:p>
          <a:p>
            <a:pPr eaLnBrk="0" hangingPunct="0"/>
            <a:r>
              <a:rPr lang="ru-RU" sz="22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4)  </a:t>
            </a:r>
            <a:r>
              <a:rPr lang="ru-RU" sz="2200">
                <a:latin typeface="Bookman Old Style" pitchFamily="18" charset="0"/>
                <a:cs typeface="Times New Roman" pitchFamily="18" charset="0"/>
              </a:rPr>
              <a:t>оценивает  деятельность  саморегулируемых  организаций  аудиторов  по  осуществлению внешнего  контроля  качества  работы  аудиторских  организаций,  аудиторов; </a:t>
            </a:r>
            <a:endParaRPr lang="ru-RU" sz="2200">
              <a:latin typeface="Bookman Old Style" pitchFamily="18" charset="0"/>
            </a:endParaRPr>
          </a:p>
          <a:p>
            <a:pPr eaLnBrk="0" hangingPunct="0"/>
            <a:r>
              <a:rPr lang="ru-RU" sz="22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5)  </a:t>
            </a:r>
            <a:r>
              <a:rPr lang="ru-RU" sz="2200">
                <a:latin typeface="Bookman Old Style" pitchFamily="18" charset="0"/>
                <a:cs typeface="Times New Roman" pitchFamily="18" charset="0"/>
              </a:rPr>
              <a:t>вносит на рассмотрение  уполномоченного федерального органа предложения о порядке осуществления  уполномоченным  федеральным  органом  по  контролю  и  надзору  внешнего контроля качества работы аудиторских организаций; </a:t>
            </a:r>
            <a:endParaRPr lang="ru-RU" sz="2200">
              <a:latin typeface="Bookman Old Style" pitchFamily="18" charset="0"/>
            </a:endParaRPr>
          </a:p>
          <a:p>
            <a:pPr eaLnBrk="0" hangingPunct="0"/>
            <a:r>
              <a:rPr lang="ru-RU" sz="22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6)</a:t>
            </a:r>
            <a:r>
              <a:rPr lang="ru-RU" sz="2200">
                <a:latin typeface="Bookman Old Style" pitchFamily="18" charset="0"/>
                <a:cs typeface="Times New Roman" pitchFamily="18" charset="0"/>
              </a:rPr>
              <a:t>  рассматривает  обращения  и  ходатайства  саморегулируемых  организаций  аудиторов  в сфере  аудиторской  деятельности  и  вносит  соответствующие  предложения  на  рассмотрение уполномоченного федерального органа; </a:t>
            </a:r>
            <a:endParaRPr lang="ru-RU" sz="2200">
              <a:latin typeface="Bookman Old Style" pitchFamily="18" charset="0"/>
            </a:endParaRPr>
          </a:p>
        </p:txBody>
      </p:sp>
      <p:sp>
        <p:nvSpPr>
          <p:cNvPr id="4" name="Нижний колонтитул 4"/>
          <p:cNvSpPr txBox="1">
            <a:spLocks/>
          </p:cNvSpPr>
          <p:nvPr/>
        </p:nvSpPr>
        <p:spPr>
          <a:xfrm>
            <a:off x="1258888" y="6453188"/>
            <a:ext cx="7200900" cy="2889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F8522-A2C1-41C7-8C81-922ECBAA8168}" type="slidenum">
              <a:rPr lang="ru-RU">
                <a:latin typeface="Bookman Old Style" pitchFamily="18" charset="0"/>
              </a:rPr>
              <a:pPr>
                <a:defRPr/>
              </a:pPr>
              <a:t>9</a:t>
            </a:fld>
            <a:endParaRPr lang="ru-RU">
              <a:latin typeface="Bookman Old Style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95288" y="406400"/>
            <a:ext cx="83534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Саморегулируемой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  организацией  аудиторов </a:t>
            </a:r>
            <a:r>
              <a:rPr lang="ru-RU" sz="3200" i="1" dirty="0">
                <a:latin typeface="Bookman Old Style" pitchFamily="18" charset="0"/>
                <a:cs typeface="Times New Roman" pitchFamily="18" charset="0"/>
              </a:rPr>
              <a:t>(ст. 17 3</a:t>
            </a:r>
            <a:r>
              <a:rPr lang="en-US" sz="3200" i="1" dirty="0">
                <a:latin typeface="Bookman Old Style" pitchFamily="18" charset="0"/>
                <a:cs typeface="Times New Roman" pitchFamily="18" charset="0"/>
              </a:rPr>
              <a:t>07</a:t>
            </a:r>
            <a:r>
              <a:rPr lang="ru-RU" sz="3200" i="1" dirty="0">
                <a:latin typeface="Bookman Old Style" pitchFamily="18" charset="0"/>
                <a:cs typeface="Times New Roman" pitchFamily="18" charset="0"/>
              </a:rPr>
              <a:t>-ФЗ «Об аудиторской деятельности») </a:t>
            </a:r>
            <a:r>
              <a:rPr lang="ru-RU" sz="3200" dirty="0">
                <a:latin typeface="Bookman Old Style" pitchFamily="18" charset="0"/>
                <a:cs typeface="Times New Roman" pitchFamily="18" charset="0"/>
              </a:rPr>
              <a:t>признается  некоммерческая  организация, созданная  на  условиях  членства  в  целях  обеспечения  условий  осуществления  аудиторской деятельности. 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4" name="Нижний колонтитул 4"/>
          <p:cNvSpPr txBox="1">
            <a:spLocks/>
          </p:cNvSpPr>
          <p:nvPr/>
        </p:nvSpPr>
        <p:spPr>
          <a:xfrm>
            <a:off x="1258888" y="6453188"/>
            <a:ext cx="7200900" cy="2889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1396</Words>
  <Application>Microsoft Office PowerPoint</Application>
  <PresentationFormat>Экран (4:3)</PresentationFormat>
  <Paragraphs>106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dsht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преподавательская-1</dc:creator>
  <cp:lastModifiedBy>преподавательская-1</cp:lastModifiedBy>
  <cp:revision>6</cp:revision>
  <dcterms:created xsi:type="dcterms:W3CDTF">2014-01-23T06:42:38Z</dcterms:created>
  <dcterms:modified xsi:type="dcterms:W3CDTF">2014-01-23T07:32:52Z</dcterms:modified>
</cp:coreProperties>
</file>