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4"/>
  </p:notesMasterIdLst>
  <p:handoutMasterIdLst>
    <p:handoutMasterId r:id="rId55"/>
  </p:handoutMasterIdLst>
  <p:sldIdLst>
    <p:sldId id="256" r:id="rId2"/>
    <p:sldId id="257" r:id="rId3"/>
    <p:sldId id="309" r:id="rId4"/>
    <p:sldId id="294" r:id="rId5"/>
    <p:sldId id="295" r:id="rId6"/>
    <p:sldId id="258" r:id="rId7"/>
    <p:sldId id="300" r:id="rId8"/>
    <p:sldId id="310" r:id="rId9"/>
    <p:sldId id="259" r:id="rId10"/>
    <p:sldId id="260" r:id="rId11"/>
    <p:sldId id="325" r:id="rId12"/>
    <p:sldId id="329" r:id="rId13"/>
    <p:sldId id="330" r:id="rId14"/>
    <p:sldId id="261" r:id="rId15"/>
    <p:sldId id="311" r:id="rId16"/>
    <p:sldId id="308" r:id="rId17"/>
    <p:sldId id="267" r:id="rId18"/>
    <p:sldId id="316" r:id="rId19"/>
    <p:sldId id="317" r:id="rId20"/>
    <p:sldId id="318" r:id="rId21"/>
    <p:sldId id="265" r:id="rId22"/>
    <p:sldId id="266" r:id="rId23"/>
    <p:sldId id="262" r:id="rId24"/>
    <p:sldId id="276" r:id="rId25"/>
    <p:sldId id="326" r:id="rId26"/>
    <p:sldId id="327" r:id="rId27"/>
    <p:sldId id="331" r:id="rId28"/>
    <p:sldId id="296" r:id="rId29"/>
    <p:sldId id="298" r:id="rId30"/>
    <p:sldId id="297" r:id="rId31"/>
    <p:sldId id="269" r:id="rId32"/>
    <p:sldId id="268" r:id="rId33"/>
    <p:sldId id="324" r:id="rId34"/>
    <p:sldId id="323" r:id="rId35"/>
    <p:sldId id="321" r:id="rId36"/>
    <p:sldId id="322" r:id="rId37"/>
    <p:sldId id="272" r:id="rId38"/>
    <p:sldId id="299" r:id="rId39"/>
    <p:sldId id="274" r:id="rId40"/>
    <p:sldId id="275" r:id="rId41"/>
    <p:sldId id="277" r:id="rId42"/>
    <p:sldId id="312" r:id="rId43"/>
    <p:sldId id="328" r:id="rId44"/>
    <p:sldId id="278" r:id="rId45"/>
    <p:sldId id="301" r:id="rId46"/>
    <p:sldId id="320" r:id="rId47"/>
    <p:sldId id="319" r:id="rId48"/>
    <p:sldId id="282" r:id="rId49"/>
    <p:sldId id="313" r:id="rId50"/>
    <p:sldId id="314" r:id="rId51"/>
    <p:sldId id="291" r:id="rId52"/>
    <p:sldId id="293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-228" y="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&#1087;&#1088;&#1077;&#1087;&#1086;&#1076;&#1072;&#1074;&#1072;&#1090;&#1077;&#1083;&#1100;&#1089;&#1082;&#1072;&#1103;-1\&#1056;&#1072;&#1073;&#1086;&#1095;&#1080;&#1081;%20&#1089;&#1090;&#1086;&#1083;\&#1085;&#1072;&#1090;&#1072;&#1083;&#1077;&#1095;&#1077;&#1082;-&#1094;&#1074;&#1077;&#1090;&#1091;&#1083;&#1077;&#1095;&#1077;&#1082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Лист1!$A$6</c:f>
              <c:strCache>
                <c:ptCount val="1"/>
                <c:pt idx="0">
                  <c:v>Б-3.1. "Аудит" 2012-2013 уч.гг.</c:v>
                </c:pt>
              </c:strCache>
            </c:strRef>
          </c:tx>
          <c:invertIfNegative val="0"/>
          <c:cat>
            <c:strRef>
              <c:f>Лист1!$C$4:$F$4</c:f>
              <c:strCache>
                <c:ptCount val="3"/>
                <c:pt idx="0">
                  <c:v>1 семестр</c:v>
                </c:pt>
                <c:pt idx="2">
                  <c:v>2 семестр</c:v>
                </c:pt>
              </c:strCache>
            </c:strRef>
          </c:cat>
          <c:val>
            <c:numRef>
              <c:f>Лист1!$C$6:$F$6</c:f>
              <c:numCache>
                <c:formatCode>General</c:formatCode>
                <c:ptCount val="4"/>
                <c:pt idx="0">
                  <c:v>100</c:v>
                </c:pt>
                <c:pt idx="1">
                  <c:v>45</c:v>
                </c:pt>
                <c:pt idx="2">
                  <c:v>100</c:v>
                </c:pt>
                <c:pt idx="3">
                  <c:v>57</c:v>
                </c:pt>
              </c:numCache>
            </c:numRef>
          </c:val>
        </c:ser>
        <c:ser>
          <c:idx val="1"/>
          <c:order val="1"/>
          <c:tx>
            <c:strRef>
              <c:f>Лист1!$A$7</c:f>
              <c:strCache>
                <c:ptCount val="1"/>
                <c:pt idx="0">
                  <c:v>Б-3.1. "Аудит" 2011-2012 уч.гг.</c:v>
                </c:pt>
              </c:strCache>
            </c:strRef>
          </c:tx>
          <c:invertIfNegative val="0"/>
          <c:cat>
            <c:strRef>
              <c:f>Лист1!$C$4:$F$4</c:f>
              <c:strCache>
                <c:ptCount val="3"/>
                <c:pt idx="0">
                  <c:v>1 семестр</c:v>
                </c:pt>
                <c:pt idx="2">
                  <c:v>2 семестр</c:v>
                </c:pt>
              </c:strCache>
            </c:strRef>
          </c:cat>
          <c:val>
            <c:numRef>
              <c:f>Лист1!$C$7:$F$7</c:f>
              <c:numCache>
                <c:formatCode>General</c:formatCode>
                <c:ptCount val="4"/>
                <c:pt idx="0">
                  <c:v>100</c:v>
                </c:pt>
                <c:pt idx="1">
                  <c:v>48</c:v>
                </c:pt>
                <c:pt idx="2">
                  <c:v>100</c:v>
                </c:pt>
                <c:pt idx="3">
                  <c:v>60</c:v>
                </c:pt>
              </c:numCache>
            </c:numRef>
          </c:val>
        </c:ser>
        <c:ser>
          <c:idx val="2"/>
          <c:order val="2"/>
          <c:tx>
            <c:strRef>
              <c:f>Лист1!$A$8</c:f>
              <c:strCache>
                <c:ptCount val="1"/>
                <c:pt idx="0">
                  <c:v>Б-5.1. "Аудит" 2013-2014 уч.гг.</c:v>
                </c:pt>
              </c:strCache>
            </c:strRef>
          </c:tx>
          <c:invertIfNegative val="0"/>
          <c:cat>
            <c:strRef>
              <c:f>Лист1!$C$4:$F$4</c:f>
              <c:strCache>
                <c:ptCount val="3"/>
                <c:pt idx="0">
                  <c:v>1 семестр</c:v>
                </c:pt>
                <c:pt idx="2">
                  <c:v>2 семестр</c:v>
                </c:pt>
              </c:strCache>
            </c:strRef>
          </c:cat>
          <c:val>
            <c:numRef>
              <c:f>Лист1!$C$8:$F$8</c:f>
              <c:numCache>
                <c:formatCode>General</c:formatCode>
                <c:ptCount val="4"/>
                <c:pt idx="2">
                  <c:v>100</c:v>
                </c:pt>
                <c:pt idx="3">
                  <c:v>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014976"/>
        <c:axId val="84016512"/>
        <c:axId val="0"/>
      </c:bar3DChart>
      <c:catAx>
        <c:axId val="84014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4016512"/>
        <c:crosses val="autoZero"/>
        <c:auto val="1"/>
        <c:lblAlgn val="ctr"/>
        <c:lblOffset val="100"/>
        <c:noMultiLvlLbl val="0"/>
      </c:catAx>
      <c:valAx>
        <c:axId val="84016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4014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2FF80-5BB2-4B77-962C-0259F81648B3}" type="datetimeFigureOut">
              <a:rPr lang="ru-RU" smtClean="0"/>
              <a:t>19.08.2015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7D2B7-C0B6-4C79-A262-1D3F7D07D9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183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20237-9143-4FA4-9A60-56108446BF0A}" type="datetimeFigureOut">
              <a:rPr lang="ru-RU" smtClean="0"/>
              <a:pPr/>
              <a:t>19.08.2015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9CEB9-A8F4-42CC-A283-2F70A8DA4B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413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9CEB9-A8F4-42CC-A283-2F70A8DA4BE8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7E5-0528-4D6E-A6F0-0EA74BEA0B42}" type="datetimeFigureOut">
              <a:rPr lang="ru-RU" smtClean="0"/>
              <a:pPr/>
              <a:t>19.08.2015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93C848D-6B22-4027-B461-893F13504C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7E5-0528-4D6E-A6F0-0EA74BEA0B42}" type="datetimeFigureOut">
              <a:rPr lang="ru-RU" smtClean="0"/>
              <a:pPr/>
              <a:t>19.08.2015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C848D-6B22-4027-B461-893F13504C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7E5-0528-4D6E-A6F0-0EA74BEA0B42}" type="datetimeFigureOut">
              <a:rPr lang="ru-RU" smtClean="0"/>
              <a:pPr/>
              <a:t>19.08.2015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C848D-6B22-4027-B461-893F13504C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7E5-0528-4D6E-A6F0-0EA74BEA0B42}" type="datetimeFigureOut">
              <a:rPr lang="ru-RU" smtClean="0"/>
              <a:pPr/>
              <a:t>19.08.2015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93C848D-6B22-4027-B461-893F13504C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7E5-0528-4D6E-A6F0-0EA74BEA0B42}" type="datetimeFigureOut">
              <a:rPr lang="ru-RU" smtClean="0"/>
              <a:pPr/>
              <a:t>19.08.2015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C848D-6B22-4027-B461-893F13504CA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7E5-0528-4D6E-A6F0-0EA74BEA0B42}" type="datetimeFigureOut">
              <a:rPr lang="ru-RU" smtClean="0"/>
              <a:pPr/>
              <a:t>19.08.2015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C848D-6B22-4027-B461-893F13504C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7E5-0528-4D6E-A6F0-0EA74BEA0B42}" type="datetimeFigureOut">
              <a:rPr lang="ru-RU" smtClean="0"/>
              <a:pPr/>
              <a:t>19.08.2015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93C848D-6B22-4027-B461-893F13504CA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7E5-0528-4D6E-A6F0-0EA74BEA0B42}" type="datetimeFigureOut">
              <a:rPr lang="ru-RU" smtClean="0"/>
              <a:pPr/>
              <a:t>19.08.2015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C848D-6B22-4027-B461-893F13504C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7E5-0528-4D6E-A6F0-0EA74BEA0B42}" type="datetimeFigureOut">
              <a:rPr lang="ru-RU" smtClean="0"/>
              <a:pPr/>
              <a:t>19.08.2015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C848D-6B22-4027-B461-893F13504C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7E5-0528-4D6E-A6F0-0EA74BEA0B42}" type="datetimeFigureOut">
              <a:rPr lang="ru-RU" smtClean="0"/>
              <a:pPr/>
              <a:t>19.08.2015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C848D-6B22-4027-B461-893F13504C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7E5-0528-4D6E-A6F0-0EA74BEA0B42}" type="datetimeFigureOut">
              <a:rPr lang="ru-RU" smtClean="0"/>
              <a:pPr/>
              <a:t>19.08.2015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C848D-6B22-4027-B461-893F13504CA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8CEE7E5-0528-4D6E-A6F0-0EA74BEA0B42}" type="datetimeFigureOut">
              <a:rPr lang="ru-RU" smtClean="0"/>
              <a:pPr/>
              <a:t>19.08.2015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93C848D-6B22-4027-B461-893F13504CA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928694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Областное  бюджетное ПРОФЕССИОНАЛЬНОЕ  образовательное учреждение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«Дмитриевский сельскохозяйственный техникум»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286248" y="1500174"/>
            <a:ext cx="4500594" cy="478634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600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Портфолио </a:t>
            </a:r>
          </a:p>
          <a:p>
            <a:pPr algn="ctr">
              <a:buNone/>
            </a:pPr>
            <a:r>
              <a:rPr lang="ru-RU" sz="3000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преподавателя специальных дисциплин</a:t>
            </a:r>
          </a:p>
          <a:p>
            <a:pPr algn="ctr">
              <a:buNone/>
            </a:pPr>
            <a:r>
              <a:rPr lang="ru-RU" sz="3600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Ильвутченковой</a:t>
            </a:r>
          </a:p>
          <a:p>
            <a:pPr algn="ctr">
              <a:buNone/>
            </a:pPr>
            <a:r>
              <a:rPr lang="ru-RU" sz="3600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Натальи Вячеславовны </a:t>
            </a:r>
          </a:p>
          <a:p>
            <a:pPr algn="ctr">
              <a:buNone/>
            </a:pPr>
            <a:endParaRPr lang="ru-RU" sz="3600" dirty="0" smtClean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6000" dirty="0" smtClean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dirty="0" smtClean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г. Дмитриев, 2015 г.</a:t>
            </a:r>
            <a:endParaRPr lang="ru-RU" sz="2000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Documents and Settings\преподавательская-1\Рабочий стол\профориентация\РЕКЛАМА\iCANG3JN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3929066"/>
            <a:ext cx="2714644" cy="1643074"/>
          </a:xfrm>
          <a:prstGeom prst="rect">
            <a:avLst/>
          </a:prstGeom>
          <a:noFill/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0034" y="1571612"/>
            <a:ext cx="3786214" cy="4000528"/>
          </a:xfrm>
        </p:spPr>
      </p:pic>
    </p:spTree>
  </p:cSld>
  <p:clrMapOvr>
    <a:masterClrMapping/>
  </p:clrMapOvr>
  <p:transition advTm="20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928694"/>
          </a:xfrm>
        </p:spPr>
        <p:txBody>
          <a:bodyPr>
            <a:normAutofit/>
          </a:bodyPr>
          <a:lstStyle/>
          <a:p>
            <a:pPr algn="ctr"/>
            <a:r>
              <a:rPr lang="ru-RU" sz="2800" cap="none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Мои достижения</a:t>
            </a:r>
            <a:endParaRPr lang="ru-RU" sz="2800" cap="none" dirty="0">
              <a:ln w="10541" cmpd="sng">
                <a:solidFill>
                  <a:schemeClr val="accent6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преподавательская-1\Рабочий стол\Сертификаты, грамоты\дипломы\10006.jpg"/>
          <p:cNvPicPr>
            <a:picLocks noChangeAspect="1" noChangeArrowheads="1"/>
          </p:cNvPicPr>
          <p:nvPr/>
        </p:nvPicPr>
        <p:blipFill>
          <a:blip r:embed="rId2"/>
          <a:srcRect t="2197" r="5089"/>
          <a:stretch>
            <a:fillRect/>
          </a:stretch>
        </p:blipFill>
        <p:spPr bwMode="auto">
          <a:xfrm>
            <a:off x="107504" y="925488"/>
            <a:ext cx="2271196" cy="3600400"/>
          </a:xfrm>
          <a:prstGeom prst="rect">
            <a:avLst/>
          </a:prstGeom>
          <a:noFill/>
        </p:spPr>
      </p:pic>
      <p:pic>
        <p:nvPicPr>
          <p:cNvPr id="1029" name="Picture 5" descr="F:\сканы документов\30003.jpg"/>
          <p:cNvPicPr>
            <a:picLocks noChangeAspect="1" noChangeArrowheads="1"/>
          </p:cNvPicPr>
          <p:nvPr/>
        </p:nvPicPr>
        <p:blipFill>
          <a:blip r:embed="rId3"/>
          <a:srcRect t="1660" r="2479" b="5322"/>
          <a:stretch>
            <a:fillRect/>
          </a:stretch>
        </p:blipFill>
        <p:spPr bwMode="auto">
          <a:xfrm>
            <a:off x="2051720" y="1628800"/>
            <a:ext cx="2485608" cy="3932510"/>
          </a:xfrm>
          <a:prstGeom prst="rect">
            <a:avLst/>
          </a:prstGeom>
          <a:noFill/>
        </p:spPr>
      </p:pic>
      <p:pic>
        <p:nvPicPr>
          <p:cNvPr id="1030" name="Picture 6" descr="F:\сканы документов\40003.jpg"/>
          <p:cNvPicPr>
            <a:picLocks noChangeAspect="1" noChangeArrowheads="1"/>
          </p:cNvPicPr>
          <p:nvPr/>
        </p:nvPicPr>
        <p:blipFill>
          <a:blip r:embed="rId4"/>
          <a:srcRect r="7527" b="4590"/>
          <a:stretch>
            <a:fillRect/>
          </a:stretch>
        </p:blipFill>
        <p:spPr bwMode="auto">
          <a:xfrm>
            <a:off x="4139952" y="2254894"/>
            <a:ext cx="2520280" cy="386278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672" y="3082466"/>
            <a:ext cx="235381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20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cap="none" dirty="0">
                <a:ln w="10541" cmpd="sng">
                  <a:solidFill>
                    <a:srgbClr val="C17529">
                      <a:lumMod val="50000"/>
                    </a:srgbClr>
                  </a:solidFill>
                  <a:prstDash val="solid"/>
                </a:ln>
                <a:gradFill>
                  <a:gsLst>
                    <a:gs pos="0">
                      <a:srgbClr val="F0A22E">
                        <a:tint val="40000"/>
                        <a:satMod val="250000"/>
                      </a:srgbClr>
                    </a:gs>
                    <a:gs pos="9000">
                      <a:srgbClr val="F0A22E">
                        <a:tint val="52000"/>
                        <a:satMod val="300000"/>
                      </a:srgbClr>
                    </a:gs>
                    <a:gs pos="50000">
                      <a:srgbClr val="F0A22E">
                        <a:shade val="20000"/>
                        <a:satMod val="300000"/>
                      </a:srgbClr>
                    </a:gs>
                    <a:gs pos="79000">
                      <a:srgbClr val="F0A22E">
                        <a:tint val="52000"/>
                        <a:satMod val="300000"/>
                      </a:srgbClr>
                    </a:gs>
                    <a:gs pos="100000">
                      <a:srgbClr val="F0A22E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Мои достижения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 b="4254"/>
          <a:stretch/>
        </p:blipFill>
        <p:spPr bwMode="auto">
          <a:xfrm rot="20805595">
            <a:off x="451273" y="1420825"/>
            <a:ext cx="2405429" cy="328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Администратор\Desktop\ФОТО\Мои рисунки\img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88972"/>
            <a:ext cx="2160240" cy="296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истратор\Desktop\ФОТО\Мои рисунки\cert254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1595">
            <a:off x="6670545" y="1451862"/>
            <a:ext cx="2152730" cy="317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ФОТО\Мои рисунки\img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93096"/>
            <a:ext cx="3514858" cy="244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308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32" y="309930"/>
            <a:ext cx="387191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Администратор\Desktop\Инфоурок\Новый урок\format_A5_document_3426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83741"/>
            <a:ext cx="1944216" cy="274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Администратор\Desktop\Инфоурок\Новый урок\format_A5_document_9322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96952"/>
            <a:ext cx="1884863" cy="266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Администратор\Desktop\Инфоурок\format_A5_document_7771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959" y="1289919"/>
            <a:ext cx="2088232" cy="295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Администратор\Desktop\Инфоурок\format_A5_document_2334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576" y="1844824"/>
            <a:ext cx="208264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Администратор\Desktop\Инфоурок\format_A5_document_1707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72999"/>
            <a:ext cx="2016224" cy="285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170726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4664"/>
            <a:ext cx="387191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Администратор\Desktop\Инфоурок\format_A5_document_1443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70612"/>
            <a:ext cx="1800200" cy="241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Администратор\Desktop\Инфоурок\format_A5_document_9015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06638"/>
            <a:ext cx="1841515" cy="261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Администратор\Desktop\Инфоурок\format_A5_document_4731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98" y="4143308"/>
            <a:ext cx="1669976" cy="236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Администратор\Desktop\Инфоурок\format_A5_document_7042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556792"/>
            <a:ext cx="180020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Администратор\Desktop\Инфоурок\format_A5_document_4806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24944"/>
            <a:ext cx="182714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859712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686800" cy="642942"/>
          </a:xfrm>
        </p:spPr>
        <p:txBody>
          <a:bodyPr>
            <a:normAutofit/>
          </a:bodyPr>
          <a:lstStyle/>
          <a:p>
            <a:pPr algn="ctr"/>
            <a:r>
              <a:rPr lang="ru-RU" sz="2800" cap="none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Благодарственные письма, ведомственные  грамоты</a:t>
            </a:r>
            <a:endParaRPr lang="ru-RU" sz="2800" dirty="0"/>
          </a:p>
        </p:txBody>
      </p:sp>
      <p:pic>
        <p:nvPicPr>
          <p:cNvPr id="20481" name="Picture 1" descr="F:\сканы документов\40002.jpg"/>
          <p:cNvPicPr>
            <a:picLocks noChangeAspect="1" noChangeArrowheads="1"/>
          </p:cNvPicPr>
          <p:nvPr/>
        </p:nvPicPr>
        <p:blipFill>
          <a:blip r:embed="rId2"/>
          <a:srcRect l="-2138" t="1660" r="5761" b="3857"/>
          <a:stretch>
            <a:fillRect/>
          </a:stretch>
        </p:blipFill>
        <p:spPr bwMode="auto">
          <a:xfrm>
            <a:off x="428596" y="1285860"/>
            <a:ext cx="2143140" cy="3000396"/>
          </a:xfrm>
          <a:prstGeom prst="rect">
            <a:avLst/>
          </a:prstGeom>
          <a:noFill/>
        </p:spPr>
      </p:pic>
      <p:pic>
        <p:nvPicPr>
          <p:cNvPr id="20482" name="Picture 2" descr="F:\сканы документов\50001.jpg"/>
          <p:cNvPicPr>
            <a:picLocks noChangeAspect="1" noChangeArrowheads="1"/>
          </p:cNvPicPr>
          <p:nvPr/>
        </p:nvPicPr>
        <p:blipFill>
          <a:blip r:embed="rId3"/>
          <a:srcRect l="2348" r="4420" b="3125"/>
          <a:stretch>
            <a:fillRect/>
          </a:stretch>
        </p:blipFill>
        <p:spPr bwMode="auto">
          <a:xfrm>
            <a:off x="1857356" y="3500438"/>
            <a:ext cx="2191848" cy="3214710"/>
          </a:xfrm>
          <a:prstGeom prst="rect">
            <a:avLst/>
          </a:prstGeom>
          <a:noFill/>
        </p:spPr>
      </p:pic>
      <p:pic>
        <p:nvPicPr>
          <p:cNvPr id="20483" name="Picture 3" descr="F:\сканы документов\50002.jpg"/>
          <p:cNvPicPr>
            <a:picLocks noChangeAspect="1" noChangeArrowheads="1"/>
          </p:cNvPicPr>
          <p:nvPr/>
        </p:nvPicPr>
        <p:blipFill>
          <a:blip r:embed="rId4"/>
          <a:srcRect t="2392" r="7703"/>
          <a:stretch>
            <a:fillRect/>
          </a:stretch>
        </p:blipFill>
        <p:spPr bwMode="auto">
          <a:xfrm>
            <a:off x="4143372" y="1285860"/>
            <a:ext cx="2571768" cy="3429024"/>
          </a:xfrm>
          <a:prstGeom prst="rect">
            <a:avLst/>
          </a:prstGeom>
          <a:noFill/>
        </p:spPr>
      </p:pic>
      <p:pic>
        <p:nvPicPr>
          <p:cNvPr id="12" name="Picture 2" descr="F:\сканы документов\40001.jpg"/>
          <p:cNvPicPr>
            <a:picLocks noChangeAspect="1" noChangeArrowheads="1"/>
          </p:cNvPicPr>
          <p:nvPr/>
        </p:nvPicPr>
        <p:blipFill>
          <a:blip r:embed="rId5"/>
          <a:srcRect l="8694" t="6787" r="16452" b="9716"/>
          <a:stretch>
            <a:fillRect/>
          </a:stretch>
        </p:blipFill>
        <p:spPr bwMode="auto">
          <a:xfrm>
            <a:off x="6429388" y="3000372"/>
            <a:ext cx="2428892" cy="3643338"/>
          </a:xfrm>
          <a:prstGeom prst="rect">
            <a:avLst/>
          </a:prstGeom>
          <a:noFill/>
        </p:spPr>
      </p:pic>
    </p:spTree>
  </p:cSld>
  <p:clrMapOvr>
    <a:masterClrMapping/>
  </p:clrMapOvr>
  <p:transition advTm="20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cap="none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Общественная работа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3481382" cy="4525963"/>
          </a:xfrm>
        </p:spPr>
        <p:txBody>
          <a:bodyPr/>
          <a:lstStyle/>
          <a:p>
            <a:pPr algn="ctr"/>
            <a:r>
              <a:rPr lang="ru-RU" b="1" dirty="0" smtClean="0"/>
              <a:t>На протяжении 15 лет возглавляла Первичную студенческую профсоюзную организацию</a:t>
            </a:r>
          </a:p>
          <a:p>
            <a:pPr algn="ctr"/>
            <a:endParaRPr lang="ru-RU" b="1" dirty="0"/>
          </a:p>
        </p:txBody>
      </p:sp>
      <p:pic>
        <p:nvPicPr>
          <p:cNvPr id="25602" name="Picture 2" descr="F:\сканы документов\40001.jpg"/>
          <p:cNvPicPr>
            <a:picLocks noChangeAspect="1" noChangeArrowheads="1"/>
          </p:cNvPicPr>
          <p:nvPr/>
        </p:nvPicPr>
        <p:blipFill>
          <a:blip r:embed="rId2"/>
          <a:srcRect l="8694" t="6787" r="16452" b="9716"/>
          <a:stretch>
            <a:fillRect/>
          </a:stretch>
        </p:blipFill>
        <p:spPr bwMode="auto">
          <a:xfrm>
            <a:off x="5143504" y="1285860"/>
            <a:ext cx="3500462" cy="500066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357166"/>
            <a:ext cx="6929486" cy="1138773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Исследовательский метод –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реализуется мной через участие студентов в научно-исследовательских конференциях и работе научного студенческого общества отделения специальностей СПО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2" descr="C:\Documents and Settings\преподавательская-1\Рабочий стол\фото с олимпиады и 21 конференции\SAM_02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143116"/>
            <a:ext cx="3536182" cy="4357718"/>
          </a:xfrm>
          <a:prstGeom prst="rect">
            <a:avLst/>
          </a:prstGeom>
          <a:noFill/>
        </p:spPr>
      </p:pic>
      <p:pic>
        <p:nvPicPr>
          <p:cNvPr id="3074" name="Picture 2" descr="C:\Documents and Settings\преподавательская-1\Рабочий стол\ФОТО\5 региональная выставка\100_08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929066"/>
            <a:ext cx="4071966" cy="2714644"/>
          </a:xfrm>
          <a:prstGeom prst="rect">
            <a:avLst/>
          </a:prstGeom>
          <a:noFill/>
        </p:spPr>
      </p:pic>
      <p:pic>
        <p:nvPicPr>
          <p:cNvPr id="3075" name="Picture 3" descr="C:\Documents and Settings\преподавательская-1\Рабочий стол\ФОТО\ФОТО ШАГ В БУДУЩЕЕ\0000597.JPG"/>
          <p:cNvPicPr>
            <a:picLocks noChangeAspect="1" noChangeArrowheads="1"/>
          </p:cNvPicPr>
          <p:nvPr/>
        </p:nvPicPr>
        <p:blipFill>
          <a:blip r:embed="rId4" cstate="print"/>
          <a:srcRect l="58333" t="19643" b="2949"/>
          <a:stretch>
            <a:fillRect/>
          </a:stretch>
        </p:blipFill>
        <p:spPr bwMode="auto">
          <a:xfrm>
            <a:off x="3143240" y="1714488"/>
            <a:ext cx="2595569" cy="321471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реподавательская-1\Рабочий стол\ФОТО\ФОТО ШАГ В БУДУЩЕЕ\100_0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214422"/>
            <a:ext cx="2714644" cy="154781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785818"/>
          </a:xfrm>
        </p:spPr>
        <p:txBody>
          <a:bodyPr>
            <a:normAutofit/>
          </a:bodyPr>
          <a:lstStyle/>
          <a:p>
            <a:pPr algn="ctr"/>
            <a:r>
              <a:rPr lang="ru-RU" sz="2800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Участие в конкурсах  студентов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типовой процесс 15"/>
          <p:cNvSpPr/>
          <p:nvPr/>
        </p:nvSpPr>
        <p:spPr>
          <a:xfrm>
            <a:off x="395536" y="1857364"/>
            <a:ext cx="2676266" cy="2857520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</a:rPr>
              <a:t>Межрегиональная научно-практическая конференция 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</a:rPr>
              <a:t>«Шаг в будущее» 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</a:rPr>
              <a:t>с международным участием</a:t>
            </a:r>
          </a:p>
        </p:txBody>
      </p:sp>
      <p:pic>
        <p:nvPicPr>
          <p:cNvPr id="1027" name="Picture 3" descr="C:\Documents and Settings\преподавательская-1\Рабочий стол\ФОТО\ФОТО ШАГ В БУДУЩЕЕ\100_0865.JPG"/>
          <p:cNvPicPr>
            <a:picLocks noChangeAspect="1" noChangeArrowheads="1"/>
          </p:cNvPicPr>
          <p:nvPr/>
        </p:nvPicPr>
        <p:blipFill rotWithShape="1">
          <a:blip r:embed="rId3" cstate="print"/>
          <a:srcRect l="9091"/>
          <a:stretch/>
        </p:blipFill>
        <p:spPr bwMode="auto">
          <a:xfrm>
            <a:off x="6788596" y="1268760"/>
            <a:ext cx="1696842" cy="2357454"/>
          </a:xfrm>
          <a:prstGeom prst="rect">
            <a:avLst/>
          </a:prstGeom>
          <a:noFill/>
        </p:spPr>
      </p:pic>
      <p:pic>
        <p:nvPicPr>
          <p:cNvPr id="1029" name="Picture 5" descr="C:\Documents and Settings\преподавательская-1\Рабочий стол\ФОТО\ФОТО ШАГ В БУДУЩЕЕ\00003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857628"/>
            <a:ext cx="3429000" cy="2286000"/>
          </a:xfrm>
          <a:prstGeom prst="rect">
            <a:avLst/>
          </a:prstGeom>
          <a:noFill/>
        </p:spPr>
      </p:pic>
      <p:pic>
        <p:nvPicPr>
          <p:cNvPr id="1028" name="Picture 4" descr="C:\Documents and Settings\преподавательская-1\Рабочий стол\ФОТО\ФОТО ШАГ В БУДУЩЕЕ\100_08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2928934"/>
            <a:ext cx="2571756" cy="1714504"/>
          </a:xfrm>
          <a:prstGeom prst="rect">
            <a:avLst/>
          </a:prstGeom>
          <a:noFill/>
        </p:spPr>
      </p:pic>
      <p:pic>
        <p:nvPicPr>
          <p:cNvPr id="1030" name="Picture 6" descr="C:\Documents and Settings\преподавательская-1\Рабочий стол\ФОТО\ФОТО ШАГ В БУДУЩЕЕ\100_08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6" y="4572000"/>
            <a:ext cx="3071810" cy="1928834"/>
          </a:xfrm>
          <a:prstGeom prst="rect">
            <a:avLst/>
          </a:prstGeom>
          <a:noFill/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85728"/>
            <a:ext cx="7155904" cy="785818"/>
          </a:xfrm>
        </p:spPr>
        <p:txBody>
          <a:bodyPr>
            <a:normAutofit/>
          </a:bodyPr>
          <a:lstStyle/>
          <a:p>
            <a:pPr algn="ctr"/>
            <a:r>
              <a:rPr lang="ru-RU" sz="2800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Участие в конкурсах  студентов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типовой процесс 7"/>
          <p:cNvSpPr/>
          <p:nvPr/>
        </p:nvSpPr>
        <p:spPr>
          <a:xfrm>
            <a:off x="6286512" y="1285860"/>
            <a:ext cx="2533960" cy="2786082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Фестиваль научно-технического и художественного творчества студентов 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«Содружество молодых»</a:t>
            </a:r>
            <a:endParaRPr lang="ru-RU" dirty="0">
              <a:ln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типовой процесс 3"/>
          <p:cNvSpPr/>
          <p:nvPr/>
        </p:nvSpPr>
        <p:spPr>
          <a:xfrm>
            <a:off x="179512" y="392885"/>
            <a:ext cx="2143140" cy="1928826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Знаменские чтения -2014</a:t>
            </a:r>
          </a:p>
          <a:p>
            <a:pPr algn="ctr"/>
            <a:endParaRPr lang="ru-RU" dirty="0" smtClean="0">
              <a:ln>
                <a:solidFill>
                  <a:schemeClr val="tx1"/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Знаменские чтения - 2015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F:\IMG_2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3466" y="3356992"/>
            <a:ext cx="2000264" cy="2279649"/>
          </a:xfrm>
          <a:prstGeom prst="rect">
            <a:avLst/>
          </a:prstGeom>
          <a:noFill/>
        </p:spPr>
      </p:pic>
      <p:pic>
        <p:nvPicPr>
          <p:cNvPr id="2053" name="Picture 5" descr="F:\IMG_2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357298"/>
            <a:ext cx="2214578" cy="2357454"/>
          </a:xfrm>
          <a:prstGeom prst="rect">
            <a:avLst/>
          </a:prstGeom>
          <a:noFill/>
        </p:spPr>
      </p:pic>
      <p:pic>
        <p:nvPicPr>
          <p:cNvPr id="1026" name="Picture 2" descr="C:\Users\Администратор\Documents\ТЕХНИКУМ\фотографии\Конференция  Молодежь и накуа 21 века\IMG_2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523232"/>
            <a:ext cx="2302824" cy="19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Администратор\Desktop\vystupaet_mochalova_v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97" y="2659325"/>
            <a:ext cx="2716560" cy="203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Desktop\zasluzhennye_nagrad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68856"/>
            <a:ext cx="2996042" cy="222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allAtOnce" animBg="1"/>
      <p:bldP spid="4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Documents and Settings\преподавательская-1\Рабочий стол\ФОТО\фото с олимпиады и 21 конференции\SAM_0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2571744"/>
            <a:ext cx="2857552" cy="38766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785818"/>
          </a:xfrm>
        </p:spPr>
        <p:txBody>
          <a:bodyPr>
            <a:normAutofit/>
          </a:bodyPr>
          <a:lstStyle/>
          <a:p>
            <a:pPr algn="ctr"/>
            <a:r>
              <a:rPr lang="ru-RU" sz="2800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Участие в конкурсах  студентов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типовой процесс 6"/>
          <p:cNvSpPr/>
          <p:nvPr/>
        </p:nvSpPr>
        <p:spPr>
          <a:xfrm>
            <a:off x="285720" y="1142984"/>
            <a:ext cx="2500330" cy="3000396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XX 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Всероссийская научно-техническая конференция </a:t>
            </a:r>
          </a:p>
          <a:p>
            <a:pPr algn="ctr"/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«Молодежь и наука 21 века»</a:t>
            </a:r>
          </a:p>
        </p:txBody>
      </p:sp>
      <p:pic>
        <p:nvPicPr>
          <p:cNvPr id="3074" name="Picture 2" descr="C:\Documents and Settings\преподавательская-1\Рабочий стол\ФОТО\ФОТО 21 век и Хомутовка\100_1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071546"/>
            <a:ext cx="3429000" cy="2286000"/>
          </a:xfrm>
          <a:prstGeom prst="rect">
            <a:avLst/>
          </a:prstGeom>
          <a:noFill/>
        </p:spPr>
      </p:pic>
      <p:pic>
        <p:nvPicPr>
          <p:cNvPr id="3075" name="Picture 3" descr="C:\Documents and Settings\преподавательская-1\Рабочий стол\ФОТО\ФОТО 21 век и Хомутовка\100_10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857628"/>
            <a:ext cx="3429000" cy="2286000"/>
          </a:xfrm>
          <a:prstGeom prst="rect">
            <a:avLst/>
          </a:prstGeom>
          <a:noFill/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85728"/>
            <a:ext cx="8686800" cy="785818"/>
          </a:xfrm>
        </p:spPr>
        <p:txBody>
          <a:bodyPr>
            <a:normAutofit/>
          </a:bodyPr>
          <a:lstStyle/>
          <a:p>
            <a:pPr algn="ctr"/>
            <a:r>
              <a:rPr lang="ru-RU" sz="2800" b="1" cap="none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Информационная карта педагога</a:t>
            </a:r>
            <a:endParaRPr lang="ru-RU" sz="2800" b="1" cap="none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43400" cy="5072098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1992-1995 год – учеба в ДСХТ</a:t>
            </a:r>
          </a:p>
          <a:p>
            <a:pPr algn="ctr">
              <a:buNone/>
            </a:pPr>
            <a:endParaRPr lang="ru-RU" b="1" dirty="0" smtClean="0">
              <a:ln/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2000 – 2003 год – учёба в Орловском государственном аграрном университете</a:t>
            </a:r>
          </a:p>
          <a:p>
            <a:pPr algn="ctr">
              <a:buNone/>
            </a:pPr>
            <a: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2012-2014год – учеба в Курском институте развития образования</a:t>
            </a:r>
          </a:p>
          <a:p>
            <a:pPr algn="ctr">
              <a:buNone/>
            </a:pPr>
            <a:endParaRPr lang="ru-RU" b="1" dirty="0" smtClean="0">
              <a:ln/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стаж – 20 лет</a:t>
            </a:r>
          </a:p>
          <a:p>
            <a:pPr algn="ctr">
              <a:buNone/>
            </a:pPr>
            <a:endParaRPr lang="ru-RU" b="1" dirty="0" smtClean="0">
              <a:ln/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Квалификационная категория – первая</a:t>
            </a:r>
            <a:endParaRPr lang="ru-RU" sz="1500" b="1" dirty="0">
              <a:ln/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500" b="1" dirty="0" smtClean="0">
              <a:ln/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Жизненный девиз:</a:t>
            </a:r>
          </a:p>
          <a:p>
            <a:pPr algn="ctr">
              <a:buNone/>
            </a:pPr>
            <a: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«Не подражать другим. </a:t>
            </a:r>
          </a:p>
          <a:p>
            <a:pPr algn="ctr">
              <a:buNone/>
            </a:pPr>
            <a: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Найти себя и быть собой»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145" name="Picture 1" descr="C:\Documents and Settings\преподавательская-1\Рабочий стол\ФОТО\учителя\19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3603625" cy="5405437"/>
          </a:xfrm>
          <a:prstGeom prst="rect">
            <a:avLst/>
          </a:prstGeom>
          <a:noFill/>
        </p:spPr>
      </p:pic>
    </p:spTree>
  </p:cSld>
  <p:clrMapOvr>
    <a:masterClrMapping/>
  </p:clrMapOvr>
  <p:transition advTm="20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785818"/>
          </a:xfrm>
        </p:spPr>
        <p:txBody>
          <a:bodyPr>
            <a:normAutofit/>
          </a:bodyPr>
          <a:lstStyle/>
          <a:p>
            <a:pPr algn="ctr"/>
            <a:r>
              <a:rPr lang="ru-RU" sz="2800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Участие в конкурсах  студентов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типовой процесс 3"/>
          <p:cNvSpPr/>
          <p:nvPr/>
        </p:nvSpPr>
        <p:spPr>
          <a:xfrm>
            <a:off x="357158" y="1214422"/>
            <a:ext cx="2500330" cy="2500330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Областной конкурс исследовательских работ </a:t>
            </a:r>
          </a:p>
          <a:p>
            <a:pPr algn="ctr"/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«Моя земля – мои земляк»</a:t>
            </a:r>
            <a:endParaRPr lang="ru-RU" sz="1600" dirty="0">
              <a:ln>
                <a:solidFill>
                  <a:schemeClr val="tx1"/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типовой процесс 4"/>
          <p:cNvSpPr/>
          <p:nvPr/>
        </p:nvSpPr>
        <p:spPr>
          <a:xfrm>
            <a:off x="3357554" y="1214422"/>
            <a:ext cx="2500330" cy="2357454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Областной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Литературно-художественный конкурс «Гренадеры, 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вперед!»</a:t>
            </a:r>
            <a:endParaRPr lang="ru-RU" dirty="0">
              <a:ln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типовой процесс 5"/>
          <p:cNvSpPr/>
          <p:nvPr/>
        </p:nvSpPr>
        <p:spPr>
          <a:xfrm>
            <a:off x="6000760" y="3857628"/>
            <a:ext cx="2500330" cy="2571768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Областной конкурс студенческих научных работ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«Меня оценят в 21 веке»</a:t>
            </a:r>
            <a:endParaRPr lang="ru-RU" dirty="0">
              <a:ln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преподавательская-1\Рабочий стол\ФОТО\ФОТО КОНФЕР. СЕМЕНОВА\100_1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1214422"/>
            <a:ext cx="2714644" cy="2271714"/>
          </a:xfrm>
          <a:prstGeom prst="rect">
            <a:avLst/>
          </a:prstGeom>
          <a:noFill/>
        </p:spPr>
      </p:pic>
      <p:pic>
        <p:nvPicPr>
          <p:cNvPr id="4099" name="Picture 3" descr="C:\Documents and Settings\преподавательская-1\Рабочий стол\ФОТО\ФОТО КОНФЕР. СЕМЕНОВА\100_1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786190"/>
            <a:ext cx="2057400" cy="2657492"/>
          </a:xfrm>
          <a:prstGeom prst="rect">
            <a:avLst/>
          </a:prstGeom>
          <a:noFill/>
        </p:spPr>
      </p:pic>
      <p:pic>
        <p:nvPicPr>
          <p:cNvPr id="4100" name="Picture 4" descr="C:\Documents and Settings\преподавательская-1\Рабочий стол\ФОТО\ФОТО КОНФЕР. СЕМЕНОВА\100_12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000504"/>
            <a:ext cx="2800344" cy="2286016"/>
          </a:xfrm>
          <a:prstGeom prst="rect">
            <a:avLst/>
          </a:prstGeom>
          <a:noFill/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800" decel="100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 animBg="1"/>
      <p:bldP spid="5" grpId="0" build="allAtOnce" animBg="1"/>
      <p:bldP spid="6" grpId="0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857256"/>
          </a:xfrm>
        </p:spPr>
        <p:txBody>
          <a:bodyPr>
            <a:normAutofit/>
          </a:bodyPr>
          <a:lstStyle/>
          <a:p>
            <a:pPr algn="ctr"/>
            <a:r>
              <a:rPr lang="ru-RU" sz="2800" b="1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Изданные  исследовательские  работы  студентов</a:t>
            </a:r>
            <a:endParaRPr lang="ru-RU" sz="2800" b="1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типовой процесс 4"/>
          <p:cNvSpPr/>
          <p:nvPr/>
        </p:nvSpPr>
        <p:spPr>
          <a:xfrm>
            <a:off x="285720" y="4000504"/>
            <a:ext cx="2500330" cy="2571768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Областной конкурс студенческих научных работ</a:t>
            </a:r>
            <a:endParaRPr lang="ru-RU" dirty="0">
              <a:ln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типовой процесс 6"/>
          <p:cNvSpPr/>
          <p:nvPr/>
        </p:nvSpPr>
        <p:spPr>
          <a:xfrm>
            <a:off x="4500562" y="4000504"/>
            <a:ext cx="2357454" cy="2500330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XX </a:t>
            </a:r>
            <a:r>
              <a:rPr lang="ru-RU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Всероссийская научно-техническая конференция 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«Молодежь и наука 21 века»</a:t>
            </a:r>
          </a:p>
        </p:txBody>
      </p:sp>
      <p:pic>
        <p:nvPicPr>
          <p:cNvPr id="24578" name="Picture 2" descr="C:\Documents and Settings\преподавательская-1\Мои документы\Мои рисунки\img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2019310" cy="3214686"/>
          </a:xfrm>
          <a:prstGeom prst="rect">
            <a:avLst/>
          </a:prstGeom>
          <a:noFill/>
        </p:spPr>
      </p:pic>
      <p:pic>
        <p:nvPicPr>
          <p:cNvPr id="24579" name="Picture 3" descr="C:\Documents and Settings\преподавательская-1\Мои документы\Мои рисунки\img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428868"/>
            <a:ext cx="2248450" cy="3233726"/>
          </a:xfrm>
          <a:prstGeom prst="rect">
            <a:avLst/>
          </a:prstGeom>
          <a:noFill/>
        </p:spPr>
      </p:pic>
      <p:pic>
        <p:nvPicPr>
          <p:cNvPr id="24582" name="Picture 6" descr="C:\Documents and Settings\преподавательская-1\Мои документы\Мои рисунки\img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28670"/>
            <a:ext cx="2143140" cy="2786082"/>
          </a:xfrm>
          <a:prstGeom prst="rect">
            <a:avLst/>
          </a:prstGeom>
          <a:noFill/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 animBg="1"/>
      <p:bldP spid="7" grpId="0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785818"/>
          </a:xfrm>
        </p:spPr>
        <p:txBody>
          <a:bodyPr>
            <a:normAutofit/>
          </a:bodyPr>
          <a:lstStyle/>
          <a:p>
            <a:pPr algn="ctr"/>
            <a:r>
              <a:rPr lang="ru-RU" sz="2800" b="1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Изданные  исследовательские  работы  студентов</a:t>
            </a:r>
            <a:endParaRPr lang="ru-RU" sz="2800" dirty="0"/>
          </a:p>
        </p:txBody>
      </p:sp>
      <p:sp>
        <p:nvSpPr>
          <p:cNvPr id="4" name="Блок-схема: типовой процесс 3"/>
          <p:cNvSpPr/>
          <p:nvPr/>
        </p:nvSpPr>
        <p:spPr>
          <a:xfrm>
            <a:off x="285720" y="1142984"/>
            <a:ext cx="2357454" cy="2786082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Фестиваль научно-технического и художественного творчества студентов 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«Содружество молодых»</a:t>
            </a:r>
            <a:endParaRPr lang="ru-RU" dirty="0">
              <a:ln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типовой процесс 6"/>
          <p:cNvSpPr/>
          <p:nvPr/>
        </p:nvSpPr>
        <p:spPr>
          <a:xfrm>
            <a:off x="6500826" y="1142984"/>
            <a:ext cx="2214578" cy="2071702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</a:rPr>
              <a:t>Знаменские чтения - 2014 </a:t>
            </a:r>
          </a:p>
        </p:txBody>
      </p:sp>
      <p:pic>
        <p:nvPicPr>
          <p:cNvPr id="28674" name="Picture 2" descr="C:\Documents and Settings\преподавательская-1\Мои документы\Мои рисунки\img012.jpg"/>
          <p:cNvPicPr>
            <a:picLocks noChangeAspect="1" noChangeArrowheads="1"/>
          </p:cNvPicPr>
          <p:nvPr/>
        </p:nvPicPr>
        <p:blipFill>
          <a:blip r:embed="rId2" cstate="print"/>
          <a:srcRect l="5472" r="4240"/>
          <a:stretch>
            <a:fillRect/>
          </a:stretch>
        </p:blipFill>
        <p:spPr bwMode="auto">
          <a:xfrm>
            <a:off x="1428728" y="3714752"/>
            <a:ext cx="2000264" cy="2428892"/>
          </a:xfrm>
          <a:prstGeom prst="rect">
            <a:avLst/>
          </a:prstGeom>
          <a:noFill/>
        </p:spPr>
      </p:pic>
      <p:sp>
        <p:nvSpPr>
          <p:cNvPr id="8" name="Блок-схема: типовой процесс 7"/>
          <p:cNvSpPr/>
          <p:nvPr/>
        </p:nvSpPr>
        <p:spPr>
          <a:xfrm>
            <a:off x="4143372" y="3929066"/>
            <a:ext cx="2214578" cy="2071702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</a:rPr>
              <a:t>Межрегиональная научно-практическая конференция </a:t>
            </a:r>
          </a:p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</a:rPr>
              <a:t>«Шаг в будущее» </a:t>
            </a:r>
          </a:p>
        </p:txBody>
      </p:sp>
      <p:pic>
        <p:nvPicPr>
          <p:cNvPr id="28675" name="Picture 3" descr="C:\Documents and Settings\преподавательская-1\Мои документы\Мои рисунки\img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14422"/>
            <a:ext cx="2162166" cy="2500330"/>
          </a:xfrm>
          <a:prstGeom prst="rect">
            <a:avLst/>
          </a:prstGeom>
          <a:noFill/>
        </p:spPr>
      </p:pic>
      <p:pic>
        <p:nvPicPr>
          <p:cNvPr id="28676" name="Picture 4" descr="C:\Documents and Settings\преподавательская-1\Мои документы\Мои рисунки\img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0848" y="3571876"/>
            <a:ext cx="2121686" cy="2357454"/>
          </a:xfrm>
          <a:prstGeom prst="rect">
            <a:avLst/>
          </a:prstGeom>
          <a:noFill/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 animBg="1"/>
      <p:bldP spid="7" grpId="0" build="allAtOnce" animBg="1"/>
      <p:bldP spid="8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471470"/>
          </a:xfrm>
        </p:spPr>
        <p:txBody>
          <a:bodyPr>
            <a:normAutofit fontScale="90000"/>
          </a:bodyPr>
          <a:lstStyle/>
          <a:p>
            <a:pPr algn="ctr"/>
            <a:r>
              <a:rPr lang="ru-RU" cap="none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Достижения моих студентов</a:t>
            </a:r>
            <a:endParaRPr lang="ru-RU" dirty="0"/>
          </a:p>
        </p:txBody>
      </p:sp>
      <p:pic>
        <p:nvPicPr>
          <p:cNvPr id="2051" name="Picture 3" descr="C:\Documents and Settings\преподавательская-1\Рабочий стол\Сертификаты, грамоты\10005.jpg"/>
          <p:cNvPicPr>
            <a:picLocks noChangeAspect="1" noChangeArrowheads="1"/>
          </p:cNvPicPr>
          <p:nvPr/>
        </p:nvPicPr>
        <p:blipFill>
          <a:blip r:embed="rId2"/>
          <a:srcRect t="3857" r="3512" b="3857"/>
          <a:stretch>
            <a:fillRect/>
          </a:stretch>
        </p:blipFill>
        <p:spPr bwMode="auto">
          <a:xfrm rot="20930353">
            <a:off x="433664" y="1409167"/>
            <a:ext cx="1964388" cy="3357586"/>
          </a:xfrm>
          <a:prstGeom prst="rect">
            <a:avLst/>
          </a:prstGeom>
          <a:noFill/>
        </p:spPr>
      </p:pic>
      <p:pic>
        <p:nvPicPr>
          <p:cNvPr id="2052" name="Picture 4" descr="C:\Documents and Settings\преподавательская-1\Рабочий стол\Сертификаты, грамоты\дипломы\1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991507">
            <a:off x="3427274" y="1031708"/>
            <a:ext cx="2286048" cy="3429024"/>
          </a:xfrm>
          <a:prstGeom prst="rect">
            <a:avLst/>
          </a:prstGeom>
          <a:noFill/>
        </p:spPr>
      </p:pic>
      <p:pic>
        <p:nvPicPr>
          <p:cNvPr id="2053" name="Picture 5" descr="C:\Documents and Settings\преподавательская-1\Рабочий стол\Сертификаты, грамоты\дипломы\10003.jpg"/>
          <p:cNvPicPr>
            <a:picLocks noChangeAspect="1" noChangeArrowheads="1"/>
          </p:cNvPicPr>
          <p:nvPr/>
        </p:nvPicPr>
        <p:blipFill>
          <a:blip r:embed="rId4"/>
          <a:srcRect t="3857" r="5761" b="5322"/>
          <a:stretch>
            <a:fillRect/>
          </a:stretch>
        </p:blipFill>
        <p:spPr bwMode="auto">
          <a:xfrm rot="20451890">
            <a:off x="1865979" y="3205659"/>
            <a:ext cx="2357454" cy="3286148"/>
          </a:xfrm>
          <a:prstGeom prst="rect">
            <a:avLst/>
          </a:prstGeom>
          <a:noFill/>
        </p:spPr>
      </p:pic>
      <p:pic>
        <p:nvPicPr>
          <p:cNvPr id="2055" name="Picture 7" descr="C:\Documents and Settings\преподавательская-1\Мои документы\Мои рисунки\img0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1357298"/>
            <a:ext cx="2143140" cy="3662354"/>
          </a:xfrm>
          <a:prstGeom prst="rect">
            <a:avLst/>
          </a:prstGeom>
          <a:noFill/>
        </p:spPr>
      </p:pic>
      <p:pic>
        <p:nvPicPr>
          <p:cNvPr id="2054" name="Picture 6" descr="C:\Documents and Settings\преподавательская-1\Мои документы\Мои рисунки\img0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39251">
            <a:off x="5056790" y="3495934"/>
            <a:ext cx="2085965" cy="3090850"/>
          </a:xfrm>
          <a:prstGeom prst="rect">
            <a:avLst/>
          </a:prstGeom>
          <a:noFill/>
        </p:spPr>
      </p:pic>
    </p:spTree>
  </p:cSld>
  <p:clrMapOvr>
    <a:masterClrMapping/>
  </p:clrMapOvr>
  <p:transition advTm="20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857256"/>
          </a:xfrm>
        </p:spPr>
        <p:txBody>
          <a:bodyPr>
            <a:normAutofit/>
          </a:bodyPr>
          <a:lstStyle/>
          <a:p>
            <a:pPr algn="ctr"/>
            <a:r>
              <a:rPr lang="ru-RU" sz="2800" cap="none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Достижения моих студентов</a:t>
            </a:r>
            <a:endParaRPr lang="ru-RU" sz="2800" dirty="0"/>
          </a:p>
        </p:txBody>
      </p:sp>
      <p:pic>
        <p:nvPicPr>
          <p:cNvPr id="23554" name="Picture 2" descr="C:\Documents and Settings\преподавательская-1\Рабочий стол\Сертификаты, грамоты\1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298"/>
            <a:ext cx="3121025" cy="2212975"/>
          </a:xfrm>
          <a:prstGeom prst="rect">
            <a:avLst/>
          </a:prstGeom>
          <a:noFill/>
        </p:spPr>
      </p:pic>
      <p:pic>
        <p:nvPicPr>
          <p:cNvPr id="23555" name="Picture 3" descr="C:\Documents and Settings\преподавательская-1\Рабочий стол\Сертификаты, грамоты\10003.jpg"/>
          <p:cNvPicPr>
            <a:picLocks noChangeAspect="1" noChangeArrowheads="1"/>
          </p:cNvPicPr>
          <p:nvPr/>
        </p:nvPicPr>
        <p:blipFill>
          <a:blip r:embed="rId3"/>
          <a:srcRect r="6072" b="8507"/>
          <a:stretch>
            <a:fillRect/>
          </a:stretch>
        </p:blipFill>
        <p:spPr bwMode="auto">
          <a:xfrm>
            <a:off x="785786" y="3857628"/>
            <a:ext cx="3571900" cy="2214578"/>
          </a:xfrm>
          <a:prstGeom prst="rect">
            <a:avLst/>
          </a:prstGeom>
          <a:noFill/>
        </p:spPr>
      </p:pic>
      <p:pic>
        <p:nvPicPr>
          <p:cNvPr id="23556" name="Picture 4" descr="C:\Documents and Settings\преподавательская-1\Рабочий стол\Сертификаты, грамоты\10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1071546"/>
            <a:ext cx="2928958" cy="3429024"/>
          </a:xfrm>
          <a:prstGeom prst="rect">
            <a:avLst/>
          </a:prstGeom>
          <a:noFill/>
        </p:spPr>
      </p:pic>
      <p:pic>
        <p:nvPicPr>
          <p:cNvPr id="23557" name="Picture 5" descr="C:\Documents and Settings\преподавательская-1\Рабочий стол\Сертификаты, грамоты\100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91280" y="2909894"/>
            <a:ext cx="2752720" cy="3948106"/>
          </a:xfrm>
          <a:prstGeom prst="rect">
            <a:avLst/>
          </a:prstGeom>
          <a:noFill/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cap="none" dirty="0">
                <a:ln w="10541" cmpd="sng">
                  <a:solidFill>
                    <a:srgbClr val="C17529">
                      <a:lumMod val="50000"/>
                    </a:srgbClr>
                  </a:solidFill>
                  <a:prstDash val="solid"/>
                </a:ln>
                <a:gradFill>
                  <a:gsLst>
                    <a:gs pos="0">
                      <a:srgbClr val="F0A22E">
                        <a:tint val="40000"/>
                        <a:satMod val="250000"/>
                      </a:srgbClr>
                    </a:gs>
                    <a:gs pos="9000">
                      <a:srgbClr val="F0A22E">
                        <a:tint val="52000"/>
                        <a:satMod val="300000"/>
                      </a:srgbClr>
                    </a:gs>
                    <a:gs pos="50000">
                      <a:srgbClr val="F0A22E">
                        <a:shade val="20000"/>
                        <a:satMod val="300000"/>
                      </a:srgbClr>
                    </a:gs>
                    <a:gs pos="79000">
                      <a:srgbClr val="F0A22E">
                        <a:tint val="52000"/>
                        <a:satMod val="300000"/>
                      </a:srgbClr>
                    </a:gs>
                    <a:gs pos="100000">
                      <a:srgbClr val="F0A22E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Достижения моих студентов</a:t>
            </a:r>
            <a:endParaRPr lang="ru-RU" dirty="0"/>
          </a:p>
        </p:txBody>
      </p:sp>
      <p:pic>
        <p:nvPicPr>
          <p:cNvPr id="3074" name="Picture 2" descr="C:\Users\Администратор\Desktop\ФОТО\Мои рисунки\img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254982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истратор\Desktop\ФОТО\Мои рисунки\img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16342"/>
            <a:ext cx="2880320" cy="232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истратор\Desktop\ФОТО\Мои рисунки\img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20438"/>
            <a:ext cx="2538541" cy="192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дминистратор\Desktop\ФОТО\Мои рисунки\img0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2232248" cy="3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дминистратор\Desktop\ФОТО\Мои рисунки\img07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b="4531"/>
          <a:stretch/>
        </p:blipFill>
        <p:spPr bwMode="auto">
          <a:xfrm>
            <a:off x="6372200" y="3520360"/>
            <a:ext cx="2342188" cy="309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79991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cap="none" dirty="0">
                <a:ln w="10541" cmpd="sng">
                  <a:solidFill>
                    <a:srgbClr val="C17529">
                      <a:lumMod val="50000"/>
                    </a:srgbClr>
                  </a:solidFill>
                  <a:prstDash val="solid"/>
                </a:ln>
                <a:gradFill>
                  <a:gsLst>
                    <a:gs pos="0">
                      <a:srgbClr val="F0A22E">
                        <a:tint val="40000"/>
                        <a:satMod val="250000"/>
                      </a:srgbClr>
                    </a:gs>
                    <a:gs pos="9000">
                      <a:srgbClr val="F0A22E">
                        <a:tint val="52000"/>
                        <a:satMod val="300000"/>
                      </a:srgbClr>
                    </a:gs>
                    <a:gs pos="50000">
                      <a:srgbClr val="F0A22E">
                        <a:shade val="20000"/>
                        <a:satMod val="300000"/>
                      </a:srgbClr>
                    </a:gs>
                    <a:gs pos="79000">
                      <a:srgbClr val="F0A22E">
                        <a:tint val="52000"/>
                        <a:satMod val="300000"/>
                      </a:srgbClr>
                    </a:gs>
                    <a:gs pos="100000">
                      <a:srgbClr val="F0A22E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Достижения моих студентов</a:t>
            </a:r>
            <a:endParaRPr lang="ru-RU" dirty="0"/>
          </a:p>
        </p:txBody>
      </p:sp>
      <p:pic>
        <p:nvPicPr>
          <p:cNvPr id="9219" name="Picture 3" descr="C:\Users\Администратор\Desktop\Инфоурок\Новый урок\format_A5_document_3448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198106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дминистратор\Desktop\Инфоурок\format_A5_document_59717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187220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Администратор\Desktop\Инфоурок\format_A5_document_6236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86645"/>
            <a:ext cx="1872543" cy="264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Администратор\Desktop\Инфоурок\format_A5_document_1845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23435"/>
            <a:ext cx="2448272" cy="324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Администратор\Desktop\Инфоурок\format_A5_document_3016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96752"/>
            <a:ext cx="2330984" cy="330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65221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76672"/>
            <a:ext cx="472440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Администратор\Desktop\Инфоурок\format_A5_document_44266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38554"/>
            <a:ext cx="2088232" cy="296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Администратор\Desktop\Инфоурок\format_A5_document_7445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48880"/>
            <a:ext cx="2016224" cy="298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Администратор\Desktop\Инфоурок\format_A5_document_7883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76616"/>
            <a:ext cx="2074435" cy="31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844994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>
            <a:noAutofit/>
          </a:bodyPr>
          <a:lstStyle/>
          <a:p>
            <a:pPr algn="ctr"/>
            <a:r>
              <a:rPr lang="ru-RU" sz="2800" b="1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Организация педагогической деятельности</a:t>
            </a:r>
            <a:endParaRPr lang="ru-RU" sz="2800" b="1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Шестиугольник 5"/>
          <p:cNvSpPr/>
          <p:nvPr/>
        </p:nvSpPr>
        <p:spPr>
          <a:xfrm>
            <a:off x="500034" y="2000240"/>
            <a:ext cx="3024000" cy="1764000"/>
          </a:xfrm>
          <a:prstGeom prst="hexag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Воспитательная работа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Шестиугольник 6"/>
          <p:cNvSpPr/>
          <p:nvPr/>
        </p:nvSpPr>
        <p:spPr>
          <a:xfrm>
            <a:off x="5572132" y="3714752"/>
            <a:ext cx="3024000" cy="1764000"/>
          </a:xfrm>
          <a:prstGeom prst="hex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Внеурочная работа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00034" y="3786190"/>
            <a:ext cx="3024000" cy="1764000"/>
          </a:xfrm>
          <a:prstGeom prst="hex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Шестиугольник 8"/>
          <p:cNvSpPr/>
          <p:nvPr/>
        </p:nvSpPr>
        <p:spPr>
          <a:xfrm>
            <a:off x="3071802" y="2928934"/>
            <a:ext cx="3024000" cy="176400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rgbClr val="CC33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Учебная работа</a:t>
            </a:r>
            <a:endParaRPr lang="ru-RU" sz="2400" b="1" dirty="0">
              <a:ln>
                <a:solidFill>
                  <a:srgbClr val="CC3300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643570" y="2000240"/>
            <a:ext cx="3024000" cy="1764000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Научно-исследовательская работа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3071802" y="1142984"/>
            <a:ext cx="3024000" cy="1764000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Методическая работа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3071802" y="4714884"/>
            <a:ext cx="3024000" cy="1764000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Научно-практическая деятельность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allAtOnce" animBg="1"/>
      <p:bldP spid="7" grpId="0" build="allAtOnce" animBg="1"/>
      <p:bldP spid="8" grpId="0" build="allAtOnce" animBg="1"/>
      <p:bldP spid="9" grpId="0" build="allAtOnce" animBg="1"/>
      <p:bldP spid="10" grpId="0" build="allAtOnce" animBg="1"/>
      <p:bldP spid="11" grpId="0" build="allAtOnce" animBg="1"/>
      <p:bldP spid="13" grpId="0" build="allAtOnce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1009672"/>
          </a:xfrm>
        </p:spPr>
        <p:txBody>
          <a:bodyPr>
            <a:noAutofit/>
          </a:bodyPr>
          <a:lstStyle/>
          <a:p>
            <a:pPr algn="ctr"/>
            <a:r>
              <a:rPr lang="ru-RU" sz="2800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 занятиях применяю</a:t>
            </a:r>
            <a:endParaRPr lang="ru-RU" sz="2800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57298"/>
            <a:ext cx="8686800" cy="4722827"/>
          </a:xfrm>
        </p:spPr>
        <p:txBody>
          <a:bodyPr>
            <a:normAutofit fontScale="92500" lnSpcReduction="10000"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rPr>
              <a:t>Тестовые задания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rPr>
              <a:t>Опорные конспекты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rPr>
              <a:t>Структурно-логические схемы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rPr>
              <a:t>Электронные учебники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rPr>
              <a:t>Карточки-инструкции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rPr>
              <a:t>Блок-схемы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rPr>
              <a:t>Карты взаимоконтроля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rPr>
              <a:t>Презентации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a:rPr>
              <a:t>Видеофрагменты</a:t>
            </a:r>
          </a:p>
          <a:p>
            <a:pPr algn="ctr">
              <a:buFont typeface="Wingdings" pitchFamily="2" charset="2"/>
              <a:buChar char="Ø"/>
            </a:pPr>
            <a:endParaRPr lang="ru-RU" dirty="0"/>
          </a:p>
        </p:txBody>
      </p:sp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14282" y="1714488"/>
            <a:ext cx="2428892" cy="421484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Сотрудничество с ВУЗами: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 2005  </a:t>
            </a:r>
            <a:r>
              <a:rPr lang="ru-RU" sz="1400" b="1" dirty="0" smtClean="0">
                <a:solidFill>
                  <a:schemeClr val="tx1"/>
                </a:solidFill>
              </a:rPr>
              <a:t>по </a:t>
            </a:r>
            <a:r>
              <a:rPr lang="ru-RU" b="1" dirty="0" smtClean="0">
                <a:solidFill>
                  <a:schemeClr val="tx1"/>
                </a:solidFill>
              </a:rPr>
              <a:t> 2006 </a:t>
            </a:r>
            <a:r>
              <a:rPr lang="ru-RU" sz="1400" b="1" dirty="0" smtClean="0">
                <a:solidFill>
                  <a:schemeClr val="tx1"/>
                </a:solidFill>
              </a:rPr>
              <a:t>год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 в курском региональном  институте переподготовки и повышения квалификации руководящих  кадров и специалистов АПК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 2006  </a:t>
            </a:r>
            <a:r>
              <a:rPr lang="ru-RU" sz="1400" b="1" dirty="0" smtClean="0">
                <a:solidFill>
                  <a:schemeClr val="tx1"/>
                </a:solidFill>
              </a:rPr>
              <a:t>по</a:t>
            </a:r>
            <a:r>
              <a:rPr lang="ru-RU" b="1" dirty="0" smtClean="0">
                <a:solidFill>
                  <a:schemeClr val="tx1"/>
                </a:solidFill>
              </a:rPr>
              <a:t>  2009 </a:t>
            </a:r>
            <a:r>
              <a:rPr lang="ru-RU" sz="1400" b="1" dirty="0" smtClean="0">
                <a:solidFill>
                  <a:schemeClr val="tx1"/>
                </a:solidFill>
              </a:rPr>
              <a:t>год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работа в  Курском институте Менеджмента экономики и бизнеса  (МЭБИК)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28596" y="666750"/>
            <a:ext cx="8508671" cy="639762"/>
          </a:xfrm>
        </p:spPr>
        <p:txBody>
          <a:bodyPr>
            <a:normAutofit/>
          </a:bodyPr>
          <a:lstStyle/>
          <a:p>
            <a:pPr algn="ctr"/>
            <a:r>
              <a:rPr lang="ru-RU" sz="3200" b="1" cap="none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Информационная карта педагога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8648274" cy="612765"/>
          </a:xfrm>
        </p:spPr>
        <p:txBody>
          <a:bodyPr/>
          <a:lstStyle/>
          <a:p>
            <a:pPr algn="ctr"/>
            <a:r>
              <a:rPr lang="ru-RU" b="1" dirty="0" smtClean="0"/>
              <a:t>Документы об образовании</a:t>
            </a:r>
            <a:endParaRPr lang="ru-RU" b="1" dirty="0"/>
          </a:p>
        </p:txBody>
      </p:sp>
      <p:pic>
        <p:nvPicPr>
          <p:cNvPr id="22530" name="Picture 2" descr="F:\сканы документов\1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583943">
            <a:off x="3057030" y="2201490"/>
            <a:ext cx="2673622" cy="3475478"/>
          </a:xfrm>
          <a:prstGeom prst="rect">
            <a:avLst/>
          </a:prstGeom>
          <a:noFill/>
        </p:spPr>
      </p:pic>
      <p:pic>
        <p:nvPicPr>
          <p:cNvPr id="22531" name="Picture 3" descr="F:\сканы документов\20001.jpg"/>
          <p:cNvPicPr>
            <a:picLocks noChangeAspect="1" noChangeArrowheads="1"/>
          </p:cNvPicPr>
          <p:nvPr/>
        </p:nvPicPr>
        <p:blipFill>
          <a:blip r:embed="rId3"/>
          <a:srcRect t="35493" b="13761"/>
          <a:stretch>
            <a:fillRect/>
          </a:stretch>
        </p:blipFill>
        <p:spPr bwMode="auto">
          <a:xfrm rot="1290094">
            <a:off x="6195804" y="2251858"/>
            <a:ext cx="2408637" cy="3401502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>
            <a:normAutofit/>
          </a:bodyPr>
          <a:lstStyle/>
          <a:p>
            <a:pPr algn="ctr"/>
            <a:r>
              <a:rPr lang="ru-RU" sz="2800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Мои авторские программы</a:t>
            </a:r>
            <a:endParaRPr lang="ru-RU" sz="2800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85861"/>
            <a:ext cx="8686800" cy="11430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Мной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разработаны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рабочие программы СПО И НПО по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предметам: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«География»,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«Право»,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 дисциплине «Аудит»</a:t>
            </a:r>
          </a:p>
          <a:p>
            <a:pPr algn="ctr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на основе ФГОС третьего поколения.  </a:t>
            </a:r>
          </a:p>
          <a:p>
            <a:pPr algn="ctr">
              <a:buNone/>
            </a:pP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Documents and Settings\преподавательская-1\Мои документы\Мои рисунки\img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2571744"/>
            <a:ext cx="2085964" cy="3286148"/>
          </a:xfrm>
          <a:prstGeom prst="rect">
            <a:avLst/>
          </a:prstGeom>
          <a:noFill/>
        </p:spPr>
      </p:pic>
      <p:pic>
        <p:nvPicPr>
          <p:cNvPr id="6147" name="Picture 3" descr="C:\Documents and Settings\преподавательская-1\Мои документы\Мои рисунки\img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14167">
            <a:off x="857224" y="2571744"/>
            <a:ext cx="2143140" cy="3429024"/>
          </a:xfrm>
          <a:prstGeom prst="rect">
            <a:avLst/>
          </a:prstGeom>
          <a:noFill/>
        </p:spPr>
      </p:pic>
      <p:pic>
        <p:nvPicPr>
          <p:cNvPr id="6148" name="Picture 4" descr="C:\Documents and Settings\преподавательская-1\Мои документы\Мои рисунки\img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42339">
            <a:off x="6315882" y="2782938"/>
            <a:ext cx="2143140" cy="3264239"/>
          </a:xfrm>
          <a:prstGeom prst="rect">
            <a:avLst/>
          </a:prstGeom>
          <a:noFill/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857256"/>
          </a:xfrm>
        </p:spPr>
        <p:txBody>
          <a:bodyPr>
            <a:normAutofit/>
          </a:bodyPr>
          <a:lstStyle/>
          <a:p>
            <a:pPr algn="ctr"/>
            <a:r>
              <a:rPr lang="ru-RU" sz="2800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Мои методические разработки</a:t>
            </a:r>
            <a:endParaRPr lang="ru-RU" sz="2800" dirty="0"/>
          </a:p>
        </p:txBody>
      </p:sp>
      <p:pic>
        <p:nvPicPr>
          <p:cNvPr id="22529" name="Picture 1" descr="C:\Documents and Settings\преподавательская-1\Рабочий стол\ФОНЫ 3\фоны новые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1142984"/>
            <a:ext cx="1857388" cy="28765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2530" name="Picture 2" descr="C:\Documents and Settings\преподавательская-1\Рабочий стол\ФОНЫ 3\фоны новые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857364"/>
            <a:ext cx="2000263" cy="2786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2531" name="Picture 3" descr="C:\Documents and Settings\преподавательская-1\Рабочий стол\ФОНЫ 3\фоны новые\ауди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3571876"/>
            <a:ext cx="1878672" cy="2786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2532" name="Picture 4" descr="C:\Documents and Settings\преподавательская-1\Рабочий стол\ФОНЫ 3\зеленый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500306"/>
            <a:ext cx="2000264" cy="309085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>
            <a:normAutofit/>
          </a:bodyPr>
          <a:lstStyle/>
          <a:p>
            <a:pPr algn="ctr"/>
            <a:r>
              <a:rPr lang="ru-RU" sz="2800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Мои методические разработки и сборники</a:t>
            </a:r>
            <a:endParaRPr lang="ru-RU" sz="2800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5" name="Picture 1" descr="C:\Documents and Settings\преподавательская-1\Рабочий стол\ФОНЫ 3\фоны новые\Без имени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2071702" cy="30003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507" name="Picture 3" descr="C:\Documents and Settings\преподавательская-1\Рабочий стол\ФОНЫ 3\ФОНЫ\ФОН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928802"/>
            <a:ext cx="2000263" cy="3143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508" name="Picture 4" descr="C:\Documents and Settings\преподавательская-1\Рабочий стол\ФОНЫ 3\ФОНЫ 2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643182"/>
            <a:ext cx="1857388" cy="30003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509" name="Picture 5" descr="C:\Documents and Settings\преподавательская-1\Рабочий стол\ФОНЫ 3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3429000"/>
            <a:ext cx="1928826" cy="29289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>
            <a:normAutofit/>
          </a:bodyPr>
          <a:lstStyle/>
          <a:p>
            <a:pPr algn="ctr"/>
            <a:r>
              <a:rPr lang="ru-RU" sz="2800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Мои методические разработки и сборники</a:t>
            </a:r>
            <a:endParaRPr lang="ru-RU" sz="2800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ИЗДАНИЯ\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4616"/>
            <a:ext cx="2116138" cy="29523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ИЗДАНИЯ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060848"/>
            <a:ext cx="2076510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esktop\ФОНЫ 5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57264"/>
            <a:ext cx="2120520" cy="30963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\Desktop\ФОНЫ 5\ФОНЫ 2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717032"/>
            <a:ext cx="1983936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856063"/>
      </p:ext>
    </p:extLst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Методические разработки  и сборники созданные в соавторстве с преподавателями</a:t>
            </a:r>
            <a:endParaRPr lang="ru-RU" sz="2800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Documents and Settings\преподавательская-1\Рабочий стол\ФОНЫ 3\фоны новые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571612"/>
            <a:ext cx="2000264" cy="3071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1442" name="Picture 2" descr="C:\Documents and Settings\преподавательская-1\Рабочий стол\ФОНЫ 3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2984"/>
            <a:ext cx="2143140" cy="32147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1443" name="Picture 3" descr="C:\Documents and Settings\преподавательская-1\Рабочий стол\ФОНЫ 3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5" y="2285992"/>
            <a:ext cx="2000263" cy="3143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0" name="Picture 2" descr="C:\Users\Администратор\Desktop\ИЗДАНИЯ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645024"/>
            <a:ext cx="2088233" cy="29523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Разработки   моих    студентов</a:t>
            </a:r>
            <a:endParaRPr lang="ru-RU" sz="2800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преподавательская-1\Мои документы\Мои рисунки\img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21109">
            <a:off x="411981" y="1663955"/>
            <a:ext cx="2462691" cy="3286148"/>
          </a:xfrm>
          <a:prstGeom prst="rect">
            <a:avLst/>
          </a:prstGeom>
          <a:noFill/>
        </p:spPr>
      </p:pic>
      <p:pic>
        <p:nvPicPr>
          <p:cNvPr id="2051" name="Picture 3" descr="C:\Documents and Settings\преподавательская-1\Мои документы\Мои рисунки\img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143116"/>
            <a:ext cx="2428892" cy="3643338"/>
          </a:xfrm>
          <a:prstGeom prst="rect">
            <a:avLst/>
          </a:prstGeom>
          <a:noFill/>
        </p:spPr>
      </p:pic>
      <p:pic>
        <p:nvPicPr>
          <p:cNvPr id="2052" name="Picture 4" descr="C:\Documents and Settings\преподавательская-1\Мои документы\Мои рисунки\img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78479">
            <a:off x="6300513" y="1624040"/>
            <a:ext cx="2372421" cy="3297999"/>
          </a:xfrm>
          <a:prstGeom prst="rect">
            <a:avLst/>
          </a:prstGeom>
          <a:noFill/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686800" cy="785818"/>
          </a:xfrm>
        </p:spPr>
        <p:txBody>
          <a:bodyPr>
            <a:noAutofit/>
          </a:bodyPr>
          <a:lstStyle/>
          <a:p>
            <a:pPr algn="ctr"/>
            <a:r>
              <a:rPr lang="ru-RU" sz="2800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Творческие  работы   моих    студентов</a:t>
            </a:r>
            <a:endParaRPr lang="ru-RU" sz="2800" b="1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9961" r="10351"/>
          <a:stretch>
            <a:fillRect/>
          </a:stretch>
        </p:blipFill>
        <p:spPr bwMode="auto">
          <a:xfrm>
            <a:off x="714348" y="1571612"/>
            <a:ext cx="2786082" cy="2097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0156" r="10156"/>
          <a:stretch>
            <a:fillRect/>
          </a:stretch>
        </p:blipFill>
        <p:spPr bwMode="auto">
          <a:xfrm>
            <a:off x="571472" y="4214818"/>
            <a:ext cx="2786082" cy="182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 l="10156" r="10742"/>
          <a:stretch>
            <a:fillRect/>
          </a:stretch>
        </p:blipFill>
        <p:spPr bwMode="auto">
          <a:xfrm>
            <a:off x="5786446" y="1428736"/>
            <a:ext cx="273126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9600" r="11800"/>
          <a:stretch>
            <a:fillRect/>
          </a:stretch>
        </p:blipFill>
        <p:spPr bwMode="auto">
          <a:xfrm>
            <a:off x="3857620" y="3643314"/>
            <a:ext cx="232398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10208" r="12098"/>
          <a:stretch>
            <a:fillRect/>
          </a:stretch>
        </p:blipFill>
        <p:spPr bwMode="auto">
          <a:xfrm>
            <a:off x="6357950" y="4000504"/>
            <a:ext cx="25805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>
            <a:noAutofit/>
          </a:bodyPr>
          <a:lstStyle/>
          <a:p>
            <a:pPr algn="ctr"/>
            <a:r>
              <a:rPr lang="ru-RU" sz="2800" b="1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Использование современных образовательных технологий на уроках</a:t>
            </a:r>
            <a:endParaRPr lang="ru-RU" sz="2800" b="1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285720" y="1357298"/>
            <a:ext cx="2500330" cy="2643206"/>
          </a:xfrm>
          <a:prstGeom prst="flowChartPunchedTap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Модульные технологии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3143240" y="1214422"/>
            <a:ext cx="2500330" cy="2643206"/>
          </a:xfrm>
          <a:prstGeom prst="flowChartPunchedTap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Развивающее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обучение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6429388" y="3786190"/>
            <a:ext cx="2500330" cy="2643206"/>
          </a:xfrm>
          <a:prstGeom prst="flowChartPunchedTap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Компьютерное тестирование</a:t>
            </a: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357158" y="4000504"/>
            <a:ext cx="2500330" cy="2643206"/>
          </a:xfrm>
          <a:prstGeom prst="flowChartPunchedTap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Применение ИКТ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Documents and Settings\преподавательская-1\Мои документы\Мои рисунки\Изображение 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4071942"/>
            <a:ext cx="2786090" cy="2286000"/>
          </a:xfrm>
          <a:prstGeom prst="rect">
            <a:avLst/>
          </a:prstGeom>
          <a:noFill/>
        </p:spPr>
      </p:pic>
      <p:pic>
        <p:nvPicPr>
          <p:cNvPr id="1026" name="Picture 2" descr="C:\Documents and Settings\преподавательская-1\Рабочий стол\ФОТО\фото уроков\Изображение 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357298"/>
            <a:ext cx="2428892" cy="2143140"/>
          </a:xfrm>
          <a:prstGeom prst="rect">
            <a:avLst/>
          </a:prstGeom>
          <a:noFill/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1009672"/>
          </a:xfrm>
        </p:spPr>
        <p:txBody>
          <a:bodyPr>
            <a:normAutofit/>
          </a:bodyPr>
          <a:lstStyle/>
          <a:p>
            <a:pPr algn="ctr"/>
            <a:r>
              <a:rPr lang="ru-RU" sz="2800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Формы проведения занятий</a:t>
            </a:r>
            <a:endParaRPr lang="ru-RU" sz="2800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642910" y="1500174"/>
            <a:ext cx="2214578" cy="1571636"/>
          </a:xfrm>
          <a:prstGeom prst="flowChartPunchedTap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Уроки - диспуты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3643306" y="1500174"/>
            <a:ext cx="2000264" cy="1500198"/>
          </a:xfrm>
          <a:prstGeom prst="flowChartPunchedTap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Уроки - игры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6660232" y="3714752"/>
            <a:ext cx="2000264" cy="1428760"/>
          </a:xfrm>
          <a:prstGeom prst="flowChartPunchedTap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Уроки-конференции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785786" y="3714752"/>
            <a:ext cx="2214578" cy="1571636"/>
          </a:xfrm>
          <a:prstGeom prst="flowChartPunchedTap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Уроки - семинары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3714744" y="3714752"/>
            <a:ext cx="2000264" cy="1500198"/>
          </a:xfrm>
          <a:prstGeom prst="flowChartPunchedTap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«Круглый стол»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6572264" y="1500174"/>
            <a:ext cx="2000264" cy="1500198"/>
          </a:xfrm>
          <a:prstGeom prst="flowChartPunchedTap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Уроки-экскурсии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1" build="allAtOnce" animBg="1"/>
      <p:bldP spid="5" grpId="0" build="allAtOnce" animBg="1"/>
      <p:bldP spid="6" grpId="0" build="allAtOnce" animBg="1"/>
      <p:bldP spid="7" grpId="0" build="allAtOnce" animBg="1"/>
      <p:bldP spid="8" grpId="0" build="allAtOnce" animBg="1"/>
      <p:bldP spid="9" grpId="0" build="allAtOnce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преподавательская-1\Рабочий стол\Новая папка\DSCF3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08973">
            <a:off x="351792" y="1491847"/>
            <a:ext cx="3114200" cy="268234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1600" y="4131039"/>
            <a:ext cx="3403995" cy="235745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14346"/>
          </a:xfrm>
        </p:spPr>
        <p:txBody>
          <a:bodyPr>
            <a:normAutofit fontScale="90000"/>
          </a:bodyPr>
          <a:lstStyle/>
          <a:p>
            <a:pPr algn="ctr"/>
            <a:r>
              <a:rPr lang="ru-RU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Я и мои студенты на занятиях</a:t>
            </a:r>
            <a:endParaRPr lang="ru-RU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3555" name="Picture 3" descr="C:\Documents and Settings\преподавательская-1\Рабочий стол\Новая папка\DSCF34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583096" flipV="1">
            <a:off x="5385736" y="3898636"/>
            <a:ext cx="3329815" cy="2485799"/>
          </a:xfrm>
          <a:prstGeom prst="rect">
            <a:avLst/>
          </a:prstGeom>
          <a:noFill/>
        </p:spPr>
      </p:pic>
      <p:pic>
        <p:nvPicPr>
          <p:cNvPr id="5122" name="Picture 2" descr="C:\Users\Администратор\Desktop\ФОТО\Мои рисунки\Изображение 0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1" y="1240878"/>
            <a:ext cx="3429000" cy="247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785818"/>
          </a:xfrm>
        </p:spPr>
        <p:txBody>
          <a:bodyPr>
            <a:normAutofit/>
          </a:bodyPr>
          <a:lstStyle/>
          <a:p>
            <a:pPr algn="ctr"/>
            <a:r>
              <a:rPr lang="ru-RU" sz="2800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Моё педагогическое кредо</a:t>
            </a:r>
            <a:endParaRPr lang="ru-RU" sz="2800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14810" y="1600200"/>
            <a:ext cx="4776790" cy="4724400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«Студент – это не сосуд,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который нужно наполнить,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факел, 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который необходимо зажечь»</a:t>
            </a:r>
            <a:r>
              <a:rPr lang="ru-RU" sz="3200" dirty="0">
                <a:latin typeface="Monotype Corsiva" pitchFamily="66" charset="0"/>
              </a:rPr>
              <a:t> «Надо помогать людям эффективно учиться, вместо того, чтобы передавать им ненужные знания»</a:t>
            </a:r>
          </a:p>
          <a:p>
            <a:pPr algn="ctr">
              <a:lnSpc>
                <a:spcPct val="150000"/>
              </a:lnSpc>
              <a:buNone/>
            </a:pP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None/>
            </a:pP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5121" name="Picture 1" descr="C:\Documents and Settings\преподавательская-1\Рабочий стол\ФОТО\ФОТО ОЛИМПИАДЫ БУХГАЛТЕРОВ\Изображение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857364"/>
            <a:ext cx="3643338" cy="3571900"/>
          </a:xfrm>
          <a:prstGeom prst="rect">
            <a:avLst/>
          </a:prstGeom>
          <a:noFill/>
        </p:spPr>
      </p:pic>
    </p:spTree>
  </p:cSld>
  <p:clrMapOvr>
    <a:masterClrMapping/>
  </p:clrMapOvr>
  <p:transition advTm="20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преподавательская-1\Рабочий стол\Новая папка\DSCF3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2071702" cy="2000264"/>
          </a:xfrm>
          <a:prstGeom prst="rect">
            <a:avLst/>
          </a:prstGeom>
          <a:noFill/>
        </p:spPr>
      </p:pic>
      <p:pic>
        <p:nvPicPr>
          <p:cNvPr id="22531" name="Picture 3" descr="C:\Documents and Settings\преподавательская-1\Рабочий стол\Новая папка\DSCF3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357694"/>
            <a:ext cx="2455682" cy="2214578"/>
          </a:xfrm>
          <a:prstGeom prst="rect">
            <a:avLst/>
          </a:prstGeom>
          <a:noFill/>
        </p:spPr>
      </p:pic>
      <p:pic>
        <p:nvPicPr>
          <p:cNvPr id="22532" name="Picture 4" descr="C:\Documents and Settings\преподавательская-1\Рабочий стол\Новая папка\DSCF3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038654"/>
            <a:ext cx="2357422" cy="2286016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Я и мои студенты на занятиях</a:t>
            </a:r>
            <a:endParaRPr lang="ru-RU" dirty="0"/>
          </a:p>
        </p:txBody>
      </p:sp>
      <p:pic>
        <p:nvPicPr>
          <p:cNvPr id="4098" name="Picture 2" descr="C:\Users\Администратор\Desktop\ФОТО\Мои рисунки\Изображение 0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4"/>
          <a:stretch/>
        </p:blipFill>
        <p:spPr bwMode="auto">
          <a:xfrm>
            <a:off x="606848" y="4005064"/>
            <a:ext cx="3429000" cy="255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Desktop\ФОТО\Мои рисунки\Изображение 0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5"/>
          <a:stretch/>
        </p:blipFill>
        <p:spPr bwMode="auto">
          <a:xfrm>
            <a:off x="5552058" y="1340768"/>
            <a:ext cx="342900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714380"/>
          </a:xfrm>
        </p:spPr>
        <p:txBody>
          <a:bodyPr>
            <a:normAutofit/>
          </a:bodyPr>
          <a:lstStyle/>
          <a:p>
            <a:pPr algn="ctr"/>
            <a:r>
              <a:rPr lang="ru-RU" sz="2800" b="1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Повышение педагогического мастерства</a:t>
            </a:r>
            <a:endParaRPr lang="ru-RU" sz="2800" b="1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5008" y="1214422"/>
            <a:ext cx="3000396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Посещение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уроков 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коллег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8662" y="5286388"/>
            <a:ext cx="2786082" cy="12144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Занимаюсь самообразованием работая на официальных сайтах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3" descr="фото 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86380" y="2428868"/>
            <a:ext cx="2714615" cy="2036091"/>
          </a:xfrm>
        </p:spPr>
      </p:pic>
      <p:pic>
        <p:nvPicPr>
          <p:cNvPr id="11" name="Содержимое 3" descr="20140303_09322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00760" y="4643446"/>
            <a:ext cx="2510189" cy="1882766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/>
          <a:srcRect l="7142" t="9523" r="8929" b="4762"/>
          <a:stretch>
            <a:fillRect/>
          </a:stretch>
        </p:blipFill>
        <p:spPr bwMode="auto">
          <a:xfrm>
            <a:off x="428596" y="1214422"/>
            <a:ext cx="2559228" cy="2500330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 cstate="print"/>
          <a:srcRect l="5273" r="10937" b="23828"/>
          <a:stretch>
            <a:fillRect/>
          </a:stretch>
        </p:blipFill>
        <p:spPr bwMode="auto">
          <a:xfrm>
            <a:off x="2285984" y="2780928"/>
            <a:ext cx="2646056" cy="2219708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allAtOnce" animBg="1"/>
      <p:bldP spid="9" grpId="0" build="allAtOnce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3555" r="6057"/>
          <a:stretch/>
        </p:blipFill>
        <p:spPr bwMode="auto">
          <a:xfrm>
            <a:off x="3917032" y="1161436"/>
            <a:ext cx="4903440" cy="327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Распространение своего педагогического опыта</a:t>
            </a:r>
            <a:endParaRPr lang="ru-RU" sz="28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52120" y="4559842"/>
            <a:ext cx="2643206" cy="17300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Размещение методических материалов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сайте учебного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заведения 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20" y="1285860"/>
            <a:ext cx="2786082" cy="107157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Выступление на заседаниях педагогического совета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5576" y="2648652"/>
            <a:ext cx="2880000" cy="1140284"/>
          </a:xfrm>
          <a:prstGeom prst="roundRect">
            <a:avLst>
              <a:gd name="adj" fmla="val 1534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Выступление на заседаниях совета отделения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20470" y="4293096"/>
            <a:ext cx="2880000" cy="12961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Выступление на заседаниях ПЦК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 decel="100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8" grpId="0" build="allAtOnce" animBg="1"/>
      <p:bldP spid="9" grpId="0" build="allAtOnce" animBg="1"/>
      <p:bldP spid="13" grpId="0" build="allAtOnce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2" y="476672"/>
            <a:ext cx="812006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013176"/>
            <a:ext cx="2908044" cy="110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95536" y="1556792"/>
            <a:ext cx="2952328" cy="1800200"/>
          </a:xfrm>
          <a:prstGeom prst="roundRect">
            <a:avLst>
              <a:gd name="adj" fmla="val 11862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Размещение методических материалов на личном сайте  и образовательном портале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05" y="3645024"/>
            <a:ext cx="499255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8" r="8736"/>
          <a:stretch/>
        </p:blipFill>
        <p:spPr bwMode="auto">
          <a:xfrm>
            <a:off x="3995936" y="1250845"/>
            <a:ext cx="5014265" cy="300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42432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>
            <a:normAutofit/>
          </a:bodyPr>
          <a:lstStyle/>
          <a:p>
            <a:pPr algn="ctr"/>
            <a:r>
              <a:rPr lang="ru-RU" sz="2800" b="1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Результаты учебной деятельности</a:t>
            </a:r>
            <a:endParaRPr lang="ru-RU" sz="2800" b="1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4786314" y="3286124"/>
          <a:ext cx="3929090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282" y="1285860"/>
          <a:ext cx="4643470" cy="2357454"/>
        </p:xfrm>
        <a:graphic>
          <a:graphicData uri="http://schemas.openxmlformats.org/drawingml/2006/table">
            <a:tbl>
              <a:tblPr/>
              <a:tblGrid>
                <a:gridCol w="1413230"/>
                <a:gridCol w="646048"/>
                <a:gridCol w="646048"/>
                <a:gridCol w="646048"/>
                <a:gridCol w="646048"/>
                <a:gridCol w="646048"/>
              </a:tblGrid>
              <a:tr h="214314">
                <a:tc gridSpan="6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31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1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Специальность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Кол-во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студентов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Учебный семестр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3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семестр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 семестр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3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%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усп.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%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кач.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%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усп.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%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кач.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Б-3.1. "Аудит"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2012-2013 уч. гг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Б-3.1. "Аудит"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2011-2012 уч..гг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Б-5.1. "Аудит"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2013-2014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уч.гг.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1152548"/>
          </a:xfrm>
        </p:spPr>
        <p:txBody>
          <a:bodyPr>
            <a:normAutofit/>
          </a:bodyPr>
          <a:lstStyle/>
          <a:p>
            <a:pPr algn="ctr"/>
            <a:r>
              <a:rPr lang="ru-RU" sz="2800" b="1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Открытые общетехникумовские мероприятия </a:t>
            </a:r>
            <a:endParaRPr lang="ru-RU" sz="2800" b="1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8596" y="1285860"/>
            <a:ext cx="2880000" cy="13573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«Ступени жизни»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юбилейный концерт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65 лет ДСХТ 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F:\65- техникуму\SDC11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1285860"/>
            <a:ext cx="2324048" cy="1743036"/>
          </a:xfrm>
          <a:prstGeom prst="rect">
            <a:avLst/>
          </a:prstGeom>
          <a:noFill/>
        </p:spPr>
      </p:pic>
      <p:pic>
        <p:nvPicPr>
          <p:cNvPr id="7172" name="Picture 4" descr="F:\65- техникуму\SDC11779.JPG"/>
          <p:cNvPicPr>
            <a:picLocks noChangeAspect="1" noChangeArrowheads="1"/>
          </p:cNvPicPr>
          <p:nvPr/>
        </p:nvPicPr>
        <p:blipFill>
          <a:blip r:embed="rId3" cstate="print"/>
          <a:srcRect l="3448" r="6897" b="14734"/>
          <a:stretch>
            <a:fillRect/>
          </a:stretch>
        </p:blipFill>
        <p:spPr bwMode="auto">
          <a:xfrm>
            <a:off x="428596" y="2928934"/>
            <a:ext cx="2071702" cy="2571768"/>
          </a:xfrm>
          <a:prstGeom prst="rect">
            <a:avLst/>
          </a:prstGeom>
          <a:noFill/>
        </p:spPr>
      </p:pic>
      <p:pic>
        <p:nvPicPr>
          <p:cNvPr id="7173" name="Picture 5" descr="F:\65- техникуму\SDC11792.JPG"/>
          <p:cNvPicPr>
            <a:picLocks noChangeAspect="1" noChangeArrowheads="1"/>
          </p:cNvPicPr>
          <p:nvPr/>
        </p:nvPicPr>
        <p:blipFill rotWithShape="1">
          <a:blip r:embed="rId4" cstate="print"/>
          <a:srcRect b="12001"/>
          <a:stretch/>
        </p:blipFill>
        <p:spPr bwMode="auto">
          <a:xfrm>
            <a:off x="2357422" y="4714884"/>
            <a:ext cx="2683049" cy="1738452"/>
          </a:xfrm>
          <a:prstGeom prst="rect">
            <a:avLst/>
          </a:prstGeom>
          <a:noFill/>
        </p:spPr>
      </p:pic>
      <p:pic>
        <p:nvPicPr>
          <p:cNvPr id="7174" name="Picture 6" descr="F:\65- техникуму\SDC118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3286124"/>
            <a:ext cx="1911684" cy="2571768"/>
          </a:xfrm>
          <a:prstGeom prst="rect">
            <a:avLst/>
          </a:prstGeom>
          <a:noFill/>
        </p:spPr>
      </p:pic>
      <p:pic>
        <p:nvPicPr>
          <p:cNvPr id="11" name="Picture 3" descr="F:\IMG_2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1643050"/>
            <a:ext cx="2118984" cy="2428892"/>
          </a:xfrm>
          <a:prstGeom prst="rect">
            <a:avLst/>
          </a:prstGeom>
          <a:noFill/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allAtOnce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1152548"/>
          </a:xfrm>
        </p:spPr>
        <p:txBody>
          <a:bodyPr>
            <a:normAutofit/>
          </a:bodyPr>
          <a:lstStyle/>
          <a:p>
            <a:pPr algn="ctr"/>
            <a:r>
              <a:rPr lang="ru-RU" sz="2800" b="1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Открытые общетехникумовские мероприятия </a:t>
            </a:r>
            <a:endParaRPr lang="ru-RU" sz="2800" b="1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7158" y="1357298"/>
            <a:ext cx="2880000" cy="936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СЛЕТ ОТЛИЧНИКОВ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F:\студент года-2012\IMG_2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285860"/>
            <a:ext cx="2214578" cy="1785950"/>
          </a:xfrm>
          <a:prstGeom prst="rect">
            <a:avLst/>
          </a:prstGeom>
          <a:noFill/>
        </p:spPr>
      </p:pic>
      <p:pic>
        <p:nvPicPr>
          <p:cNvPr id="9219" name="Picture 3" descr="F:\студент года-2012\IMG_2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428868"/>
            <a:ext cx="2143140" cy="1500198"/>
          </a:xfrm>
          <a:prstGeom prst="rect">
            <a:avLst/>
          </a:prstGeom>
          <a:noFill/>
        </p:spPr>
      </p:pic>
      <p:pic>
        <p:nvPicPr>
          <p:cNvPr id="9221" name="Picture 5" descr="F:\студент года-2012\IMG_2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714752"/>
            <a:ext cx="3230563" cy="2423087"/>
          </a:xfrm>
          <a:prstGeom prst="rect">
            <a:avLst/>
          </a:prstGeom>
          <a:noFill/>
        </p:spPr>
      </p:pic>
      <p:pic>
        <p:nvPicPr>
          <p:cNvPr id="9222" name="Picture 6" descr="F:\студент года-2012\IMG_2128.JPG"/>
          <p:cNvPicPr>
            <a:picLocks noChangeAspect="1" noChangeArrowheads="1"/>
          </p:cNvPicPr>
          <p:nvPr/>
        </p:nvPicPr>
        <p:blipFill>
          <a:blip r:embed="rId5" cstate="print"/>
          <a:srcRect t="8453"/>
          <a:stretch>
            <a:fillRect/>
          </a:stretch>
        </p:blipFill>
        <p:spPr bwMode="auto">
          <a:xfrm rot="10800000" flipV="1">
            <a:off x="1000100" y="4286256"/>
            <a:ext cx="2000264" cy="2320981"/>
          </a:xfrm>
          <a:prstGeom prst="rect">
            <a:avLst/>
          </a:prstGeom>
          <a:noFill/>
        </p:spPr>
      </p:pic>
      <p:pic>
        <p:nvPicPr>
          <p:cNvPr id="9220" name="Picture 4" descr="F:\студент года-2012\IMG_21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1928802"/>
            <a:ext cx="2666836" cy="2000264"/>
          </a:xfrm>
          <a:prstGeom prst="rect">
            <a:avLst/>
          </a:prstGeom>
          <a:noFill/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преподавательская-1\Рабочий стол\ФОТО\ФОТО ОЛИМПИАДЫ БУХГАЛТЕРОВ\Изображение 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143380"/>
            <a:ext cx="3429000" cy="2286000"/>
          </a:xfrm>
          <a:prstGeom prst="rect">
            <a:avLst/>
          </a:prstGeom>
          <a:noFill/>
        </p:spPr>
      </p:pic>
      <p:pic>
        <p:nvPicPr>
          <p:cNvPr id="8196" name="Picture 4" descr="C:\Documents and Settings\преподавательская-1\Рабочий стол\ФОТО\ФОТО ОЛИМПИАДЫ БУХГАЛТЕРОВ\Изображение 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0" y="2286000"/>
            <a:ext cx="3429000" cy="2286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1152548"/>
          </a:xfrm>
        </p:spPr>
        <p:txBody>
          <a:bodyPr>
            <a:normAutofit/>
          </a:bodyPr>
          <a:lstStyle/>
          <a:p>
            <a:pPr algn="ctr"/>
            <a:r>
              <a:rPr lang="ru-RU" sz="2800" b="1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Открытые общетехникумовские мероприятия </a:t>
            </a:r>
            <a:endParaRPr lang="ru-RU" sz="2800" b="1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1142984"/>
            <a:ext cx="2880000" cy="127636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Профессиональная олимпиада бухгалтеров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Documents and Settings\преподавательская-1\Рабочий стол\ФОТО\ФОТО ОЛИМПИАДЫ БУХГАЛТЕРОВ\Изображение 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214818"/>
            <a:ext cx="3429000" cy="2286000"/>
          </a:xfrm>
          <a:prstGeom prst="rect">
            <a:avLst/>
          </a:prstGeom>
          <a:noFill/>
        </p:spPr>
      </p:pic>
      <p:pic>
        <p:nvPicPr>
          <p:cNvPr id="8194" name="Picture 2" descr="C:\Documents and Settings\преподавательская-1\Рабочий стол\ФОТО\ФОТО ОЛИМПИАДЫ БУХГАЛТЕРОВ\Изображение 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285860"/>
            <a:ext cx="2857496" cy="2071702"/>
          </a:xfrm>
          <a:prstGeom prst="rect">
            <a:avLst/>
          </a:prstGeom>
          <a:noFill/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allAtOnce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>
            <a:noAutofit/>
          </a:bodyPr>
          <a:lstStyle/>
          <a:p>
            <a:pPr algn="ctr"/>
            <a:r>
              <a:rPr lang="ru-RU" sz="2800" b="1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Профориентационная работа</a:t>
            </a:r>
            <a:endParaRPr lang="ru-RU" sz="2800" b="1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52" y="1651338"/>
            <a:ext cx="2160588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6084168" y="1124745"/>
            <a:ext cx="2808312" cy="13681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Ежегодное участие в региональной выставке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«Образование. Наука. Карьера»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2" name="Picture 6" descr="F:\100_03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7"/>
            <a:ext cx="2096083" cy="1571636"/>
          </a:xfrm>
          <a:prstGeom prst="rect">
            <a:avLst/>
          </a:prstGeom>
          <a:noFill/>
        </p:spPr>
      </p:pic>
      <p:pic>
        <p:nvPicPr>
          <p:cNvPr id="10" name="Picture 6" descr="F:\Студенческая весна -2011\100_0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643314"/>
            <a:ext cx="2763019" cy="2071702"/>
          </a:xfrm>
          <a:prstGeom prst="rect">
            <a:avLst/>
          </a:prstGeom>
          <a:noFill/>
        </p:spPr>
      </p:pic>
      <p:pic>
        <p:nvPicPr>
          <p:cNvPr id="11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627784" y="1142992"/>
            <a:ext cx="1414467" cy="2214562"/>
          </a:xfrm>
          <a:prstGeom prst="rect">
            <a:avLst/>
          </a:prstGeom>
        </p:spPr>
      </p:pic>
      <p:pic>
        <p:nvPicPr>
          <p:cNvPr id="13" name="Объект 13"/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7098004" y="2641144"/>
            <a:ext cx="2022475" cy="2697163"/>
          </a:xfrm>
          <a:prstGeom prst="rect">
            <a:avLst/>
          </a:prstGeom>
        </p:spPr>
      </p:pic>
      <p:pic>
        <p:nvPicPr>
          <p:cNvPr id="1026" name="Picture 2" descr="C:\Users\Администратор\Documents\4 Региональная выставка\100_062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t="14583"/>
          <a:stretch/>
        </p:blipFill>
        <p:spPr bwMode="auto">
          <a:xfrm>
            <a:off x="3148253" y="3643314"/>
            <a:ext cx="1584176" cy="230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ocuments\4 Региональная выставка\100_062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076" y="4797442"/>
            <a:ext cx="2578248" cy="171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allAtOnce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>
            <a:noAutofit/>
          </a:bodyPr>
          <a:lstStyle/>
          <a:p>
            <a:pPr algn="ctr"/>
            <a:r>
              <a:rPr lang="ru-RU" sz="2800" b="1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Профориентационная работа</a:t>
            </a:r>
            <a:endParaRPr lang="ru-RU" sz="2800" b="1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Documents and Settings\преподавательская-1\Рабочий стол\ФОТО\5 региональная выставка\100_0798.jpg"/>
          <p:cNvPicPr>
            <a:picLocks noChangeAspect="1" noChangeArrowheads="1"/>
          </p:cNvPicPr>
          <p:nvPr/>
        </p:nvPicPr>
        <p:blipFill>
          <a:blip r:embed="rId2" cstate="print"/>
          <a:srcRect b="12499"/>
          <a:stretch>
            <a:fillRect/>
          </a:stretch>
        </p:blipFill>
        <p:spPr bwMode="auto">
          <a:xfrm>
            <a:off x="285720" y="857232"/>
            <a:ext cx="2000280" cy="2857520"/>
          </a:xfrm>
          <a:prstGeom prst="rect">
            <a:avLst/>
          </a:prstGeom>
          <a:noFill/>
        </p:spPr>
      </p:pic>
      <p:pic>
        <p:nvPicPr>
          <p:cNvPr id="29699" name="Picture 3" descr="C:\Documents and Settings\преподавательская-1\Рабочий стол\ФОТО\5 региональная выставка\100_0810.jpg"/>
          <p:cNvPicPr>
            <a:picLocks noChangeAspect="1" noChangeArrowheads="1"/>
          </p:cNvPicPr>
          <p:nvPr/>
        </p:nvPicPr>
        <p:blipFill>
          <a:blip r:embed="rId3" cstate="print"/>
          <a:srcRect b="6249"/>
          <a:stretch>
            <a:fillRect/>
          </a:stretch>
        </p:blipFill>
        <p:spPr bwMode="auto">
          <a:xfrm>
            <a:off x="2928926" y="1428736"/>
            <a:ext cx="3429000" cy="2143140"/>
          </a:xfrm>
          <a:prstGeom prst="rect">
            <a:avLst/>
          </a:prstGeom>
          <a:noFill/>
        </p:spPr>
      </p:pic>
      <p:pic>
        <p:nvPicPr>
          <p:cNvPr id="29700" name="Picture 4" descr="C:\Documents and Settings\преподавательская-1\Рабочий стол\ФОТО\5 региональная выставка\100_07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31301">
            <a:off x="428596" y="3786190"/>
            <a:ext cx="3429000" cy="2286000"/>
          </a:xfrm>
          <a:prstGeom prst="rect">
            <a:avLst/>
          </a:prstGeom>
          <a:noFill/>
        </p:spPr>
      </p:pic>
      <p:pic>
        <p:nvPicPr>
          <p:cNvPr id="29701" name="Picture 5" descr="C:\Documents and Settings\преподавательская-1\Рабочий стол\ФОТО\5 региональная выставка\100_0790.jpg"/>
          <p:cNvPicPr>
            <a:picLocks noChangeAspect="1" noChangeArrowheads="1"/>
          </p:cNvPicPr>
          <p:nvPr/>
        </p:nvPicPr>
        <p:blipFill>
          <a:blip r:embed="rId5" cstate="print"/>
          <a:srcRect l="40625"/>
          <a:stretch>
            <a:fillRect/>
          </a:stretch>
        </p:blipFill>
        <p:spPr bwMode="auto">
          <a:xfrm>
            <a:off x="7358082" y="3000372"/>
            <a:ext cx="1500198" cy="3071834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6264000" y="1357298"/>
            <a:ext cx="2880000" cy="13573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Ежегодное участие в региональной выставке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«Образование. Наука. Карьера»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Documents and Settings\преподавательская-1\Мои документы\Мои рисунки\img0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46508">
            <a:off x="3639646" y="3374123"/>
            <a:ext cx="1938822" cy="2643206"/>
          </a:xfrm>
          <a:prstGeom prst="rect">
            <a:avLst/>
          </a:prstGeom>
          <a:noFill/>
        </p:spPr>
      </p:pic>
      <p:pic>
        <p:nvPicPr>
          <p:cNvPr id="5124" name="Picture 4" descr="C:\Documents and Settings\преподавательская-1\Мои документы\Мои рисунки\img0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22652">
            <a:off x="5494279" y="3461137"/>
            <a:ext cx="1785950" cy="2571768"/>
          </a:xfrm>
          <a:prstGeom prst="rect">
            <a:avLst/>
          </a:prstGeom>
          <a:noFill/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57166"/>
            <a:ext cx="8686800" cy="571504"/>
          </a:xfrm>
        </p:spPr>
        <p:txBody>
          <a:bodyPr>
            <a:normAutofit/>
          </a:bodyPr>
          <a:lstStyle/>
          <a:p>
            <a:pPr algn="ctr"/>
            <a:r>
              <a:rPr lang="ru-RU" sz="2800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Моя методическая тема</a:t>
            </a:r>
            <a:endParaRPr lang="ru-RU" sz="2800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596" y="1600200"/>
            <a:ext cx="4929222" cy="4724400"/>
          </a:xfrm>
        </p:spPr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«Повышение качества обучения</a:t>
            </a:r>
          </a:p>
          <a:p>
            <a:pPr algn="ctr">
              <a:lnSpc>
                <a:spcPct val="150000"/>
              </a:lnSpc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путём внедрения в учебный процесс инновационных технологий»</a:t>
            </a:r>
          </a:p>
          <a:p>
            <a:endParaRPr lang="ru-RU" dirty="0"/>
          </a:p>
        </p:txBody>
      </p:sp>
      <p:pic>
        <p:nvPicPr>
          <p:cNvPr id="4097" name="Picture 1" descr="C:\Documents and Settings\преподавательская-1\Рабочий стол\ФОТО\фото с олимпиады и 21 конференции\SAM_02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2742" y="1643050"/>
            <a:ext cx="3375338" cy="3786214"/>
          </a:xfrm>
          <a:prstGeom prst="rect">
            <a:avLst/>
          </a:prstGeom>
          <a:noFill/>
        </p:spPr>
      </p:pic>
    </p:spTree>
  </p:cSld>
  <p:clrMapOvr>
    <a:masterClrMapping/>
  </p:clrMapOvr>
  <p:transition advTm="20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>
            <a:noAutofit/>
          </a:bodyPr>
          <a:lstStyle/>
          <a:p>
            <a:pPr algn="ctr"/>
            <a:r>
              <a:rPr lang="ru-RU" sz="2800" b="1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Профориентационная работа</a:t>
            </a:r>
            <a:endParaRPr lang="ru-RU" sz="2800" b="1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Documents and Settings\преподавательская-1\Рабочий стол\ФОТО\ФОТО 21 век и Хомутовка\100_1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3429000" cy="2286000"/>
          </a:xfrm>
          <a:prstGeom prst="rect">
            <a:avLst/>
          </a:prstGeom>
          <a:noFill/>
        </p:spPr>
      </p:pic>
      <p:pic>
        <p:nvPicPr>
          <p:cNvPr id="30725" name="Picture 5" descr="C:\Documents and Settings\преподавательская-1\Рабочий стол\ФОТО\ФОТО 21 век и Хомутовка\100_1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14818"/>
            <a:ext cx="3429000" cy="2286000"/>
          </a:xfrm>
          <a:prstGeom prst="rect">
            <a:avLst/>
          </a:prstGeom>
          <a:noFill/>
        </p:spPr>
      </p:pic>
      <p:pic>
        <p:nvPicPr>
          <p:cNvPr id="1026" name="Picture 2" descr="C:\Users\Администратор\Documents\день отк. двер\DSC016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 t="20222" b="8667"/>
          <a:stretch/>
        </p:blipFill>
        <p:spPr bwMode="auto">
          <a:xfrm>
            <a:off x="3635896" y="3138399"/>
            <a:ext cx="2390893" cy="186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C:\Documents and Settings\преподавательская-1\Рабочий стол\ФОТО\ФОТО 21 век и Хомутовка\100_1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4941168"/>
            <a:ext cx="2714612" cy="1809741"/>
          </a:xfrm>
          <a:prstGeom prst="rect">
            <a:avLst/>
          </a:prstGeom>
          <a:noFill/>
        </p:spPr>
      </p:pic>
      <p:pic>
        <p:nvPicPr>
          <p:cNvPr id="30727" name="Picture 7" descr="C:\Documents and Settings\преподавательская-1\Рабочий стол\ФОТО\ФОТО 21 век и Хомутовка\100_11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2928934"/>
            <a:ext cx="1928826" cy="2286000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ocuments\день отк. двер\DSC0168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2" t="13111" b="7185"/>
          <a:stretch/>
        </p:blipFill>
        <p:spPr bwMode="auto">
          <a:xfrm>
            <a:off x="4139953" y="1196752"/>
            <a:ext cx="230425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588224" y="1404893"/>
            <a:ext cx="2414071" cy="12076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Ярмарка вакансий учебных мест</a:t>
            </a:r>
          </a:p>
        </p:txBody>
      </p:sp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allAtOnce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35893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Основным критерием своей работы  считаю конечный результат – знания, умения и воспитанность студентов.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Documents and Settings\преподавательская-1\Рабочий стол\ФОТО\5 региональная выставка\100_0808.jpg"/>
          <p:cNvPicPr>
            <a:picLocks noChangeAspect="1" noChangeArrowheads="1"/>
          </p:cNvPicPr>
          <p:nvPr/>
        </p:nvPicPr>
        <p:blipFill>
          <a:blip r:embed="rId2" cstate="print"/>
          <a:srcRect l="37500" t="9375" r="33333" b="31249"/>
          <a:stretch>
            <a:fillRect/>
          </a:stretch>
        </p:blipFill>
        <p:spPr bwMode="auto">
          <a:xfrm rot="533100">
            <a:off x="6067534" y="3796188"/>
            <a:ext cx="1645748" cy="2521879"/>
          </a:xfrm>
          <a:prstGeom prst="rect">
            <a:avLst/>
          </a:prstGeom>
          <a:noFill/>
        </p:spPr>
      </p:pic>
    </p:spTree>
  </p:cSld>
  <p:clrMapOvr>
    <a:masterClrMapping/>
  </p:clrMapOvr>
  <p:transition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2214554"/>
            <a:ext cx="7929618" cy="13430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0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714380"/>
          </a:xfrm>
        </p:spPr>
        <p:txBody>
          <a:bodyPr>
            <a:normAutofit/>
          </a:bodyPr>
          <a:lstStyle/>
          <a:p>
            <a:pPr algn="ctr"/>
            <a:r>
              <a:rPr lang="ru-RU" sz="2800" cap="none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  <a:endParaRPr lang="ru-RU" sz="2800" cap="none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3071810"/>
            <a:ext cx="2200284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Компьютерные курсы</a:t>
            </a:r>
            <a:endParaRPr lang="ru-RU" sz="1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57818" y="5143512"/>
            <a:ext cx="2000264" cy="11287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1214422"/>
            <a:ext cx="3643338" cy="1428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2014 году  прошла  обучение в КИРО по программе  переподготовки по направлению «Образование и педагогика» 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 descr="F:\сканы документов\10002.jpg"/>
          <p:cNvPicPr>
            <a:picLocks noChangeAspect="1" noChangeArrowheads="1"/>
          </p:cNvPicPr>
          <p:nvPr/>
        </p:nvPicPr>
        <p:blipFill>
          <a:blip r:embed="rId2" cstate="print"/>
          <a:srcRect r="5339" b="9531"/>
          <a:stretch>
            <a:fillRect/>
          </a:stretch>
        </p:blipFill>
        <p:spPr bwMode="auto">
          <a:xfrm>
            <a:off x="5715008" y="1000108"/>
            <a:ext cx="1071602" cy="1785950"/>
          </a:xfrm>
          <a:prstGeom prst="rect">
            <a:avLst/>
          </a:prstGeom>
          <a:noFill/>
        </p:spPr>
      </p:pic>
      <p:pic>
        <p:nvPicPr>
          <p:cNvPr id="3075" name="Picture 3" descr="F:\сканы документов\10005.jpg"/>
          <p:cNvPicPr>
            <a:picLocks noChangeAspect="1" noChangeArrowheads="1"/>
          </p:cNvPicPr>
          <p:nvPr/>
        </p:nvPicPr>
        <p:blipFill>
          <a:blip r:embed="rId3" cstate="print"/>
          <a:srcRect l="8086" r="7007" b="3848"/>
          <a:stretch>
            <a:fillRect/>
          </a:stretch>
        </p:blipFill>
        <p:spPr bwMode="auto">
          <a:xfrm rot="20447817">
            <a:off x="4347597" y="1122835"/>
            <a:ext cx="1071174" cy="1857388"/>
          </a:xfrm>
          <a:prstGeom prst="rect">
            <a:avLst/>
          </a:prstGeom>
          <a:noFill/>
        </p:spPr>
      </p:pic>
      <p:pic>
        <p:nvPicPr>
          <p:cNvPr id="3076" name="Picture 4" descr="C:\Documents and Settings\преподавательская-1\Мои документы\Мои рисунки\img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67709">
            <a:off x="6859146" y="1264822"/>
            <a:ext cx="1324020" cy="1923117"/>
          </a:xfrm>
          <a:prstGeom prst="rect">
            <a:avLst/>
          </a:prstGeom>
          <a:noFill/>
        </p:spPr>
      </p:pic>
      <p:pic>
        <p:nvPicPr>
          <p:cNvPr id="3077" name="Picture 5" descr="F:\сканы документов\10003.jpg"/>
          <p:cNvPicPr>
            <a:picLocks noChangeAspect="1" noChangeArrowheads="1"/>
          </p:cNvPicPr>
          <p:nvPr/>
        </p:nvPicPr>
        <p:blipFill>
          <a:blip r:embed="rId5"/>
          <a:srcRect l="43164" t="21749" b="6019"/>
          <a:stretch>
            <a:fillRect/>
          </a:stretch>
        </p:blipFill>
        <p:spPr bwMode="auto">
          <a:xfrm rot="20452086">
            <a:off x="3306845" y="3436682"/>
            <a:ext cx="1643074" cy="1711211"/>
          </a:xfrm>
          <a:prstGeom prst="rect">
            <a:avLst/>
          </a:prstGeom>
          <a:noFill/>
        </p:spPr>
      </p:pic>
      <p:pic>
        <p:nvPicPr>
          <p:cNvPr id="3078" name="Picture 6" descr="F:\сканы документов\20002.jpg"/>
          <p:cNvPicPr>
            <a:picLocks noChangeAspect="1" noChangeArrowheads="1"/>
          </p:cNvPicPr>
          <p:nvPr/>
        </p:nvPicPr>
        <p:blipFill>
          <a:blip r:embed="rId6"/>
          <a:srcRect l="38281" t="23428" r="2148" b="2857"/>
          <a:stretch>
            <a:fillRect/>
          </a:stretch>
        </p:blipFill>
        <p:spPr bwMode="auto">
          <a:xfrm>
            <a:off x="5072066" y="3143248"/>
            <a:ext cx="1428760" cy="1714512"/>
          </a:xfrm>
          <a:prstGeom prst="rect">
            <a:avLst/>
          </a:prstGeom>
          <a:noFill/>
        </p:spPr>
      </p:pic>
      <p:pic>
        <p:nvPicPr>
          <p:cNvPr id="3079" name="Picture 7" descr="F:\сканы документов\60002.jpg"/>
          <p:cNvPicPr>
            <a:picLocks noChangeAspect="1" noChangeArrowheads="1"/>
          </p:cNvPicPr>
          <p:nvPr/>
        </p:nvPicPr>
        <p:blipFill>
          <a:blip r:embed="rId7" cstate="print"/>
          <a:srcRect l="4698" t="3125" r="5704" b="8252"/>
          <a:stretch>
            <a:fillRect/>
          </a:stretch>
        </p:blipFill>
        <p:spPr bwMode="auto">
          <a:xfrm rot="1804262">
            <a:off x="7072330" y="3000372"/>
            <a:ext cx="1500198" cy="2286016"/>
          </a:xfrm>
          <a:prstGeom prst="rect">
            <a:avLst/>
          </a:prstGeom>
          <a:noFill/>
        </p:spPr>
      </p:pic>
      <p:pic>
        <p:nvPicPr>
          <p:cNvPr id="3080" name="Picture 8" descr="F:\сканы документов\20003.jpg"/>
          <p:cNvPicPr>
            <a:picLocks noChangeAspect="1" noChangeArrowheads="1"/>
          </p:cNvPicPr>
          <p:nvPr/>
        </p:nvPicPr>
        <p:blipFill>
          <a:blip r:embed="rId8"/>
          <a:srcRect l="49023" t="33136" b="18047"/>
          <a:stretch>
            <a:fillRect/>
          </a:stretch>
        </p:blipFill>
        <p:spPr bwMode="auto">
          <a:xfrm rot="20825989">
            <a:off x="253098" y="3557836"/>
            <a:ext cx="1428760" cy="2428892"/>
          </a:xfrm>
          <a:prstGeom prst="rect">
            <a:avLst/>
          </a:prstGeom>
          <a:noFill/>
        </p:spPr>
      </p:pic>
      <p:pic>
        <p:nvPicPr>
          <p:cNvPr id="3081" name="Picture 9" descr="C:\Documents and Settings\преподавательская-1\Мои документы\Мои рисунки\img0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224" y="4714884"/>
            <a:ext cx="3305164" cy="1719252"/>
          </a:xfrm>
          <a:prstGeom prst="rect">
            <a:avLst/>
          </a:prstGeom>
          <a:noFill/>
        </p:spPr>
      </p:pic>
    </p:spTree>
  </p:cSld>
  <p:clrMapOvr>
    <a:masterClrMapping/>
  </p:clrMapOvr>
  <p:transition advTm="20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allAtOnce" animBg="1"/>
      <p:bldP spid="11" grpId="0" build="allAtOnce" animBg="1"/>
      <p:bldP spid="12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1081110"/>
          </a:xfrm>
        </p:spPr>
        <p:txBody>
          <a:bodyPr>
            <a:normAutofit/>
          </a:bodyPr>
          <a:lstStyle/>
          <a:p>
            <a:pPr algn="ctr"/>
            <a:r>
              <a:rPr lang="ru-RU" sz="2800" b="1" cap="none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Составляющие моей  работа в техникуме</a:t>
            </a:r>
            <a:endParaRPr lang="ru-RU" sz="2800" b="1" cap="none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42984"/>
            <a:ext cx="8686800" cy="535785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заведующая отделением по специальностям СПО</a:t>
            </a:r>
          </a:p>
          <a:p>
            <a:pPr algn="ctr">
              <a:buFont typeface="Wingdings" pitchFamily="2" charset="2"/>
              <a:buChar char="Ø"/>
            </a:pP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преподаватель</a:t>
            </a: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специальных дисциплин</a:t>
            </a:r>
          </a:p>
          <a:p>
            <a:pPr algn="ctr">
              <a:buFont typeface="Wingdings" pitchFamily="2" charset="2"/>
              <a:buChar char="Ø"/>
            </a:pP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председатель совета отделения</a:t>
            </a:r>
          </a:p>
          <a:p>
            <a:pPr algn="ctr">
              <a:buFont typeface="Wingdings" pitchFamily="2" charset="2"/>
              <a:buChar char="Ø"/>
            </a:pP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куратор студенческого научного общества отделения СПО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20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cap="none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Участие в  областных семинарах</a:t>
            </a:r>
            <a:endParaRPr lang="ru-RU" dirty="0"/>
          </a:p>
        </p:txBody>
      </p:sp>
      <p:pic>
        <p:nvPicPr>
          <p:cNvPr id="24579" name="Picture 3" descr="F:\сканы документов\10001.jpg"/>
          <p:cNvPicPr>
            <a:picLocks noChangeAspect="1" noChangeArrowheads="1"/>
          </p:cNvPicPr>
          <p:nvPr/>
        </p:nvPicPr>
        <p:blipFill>
          <a:blip r:embed="rId2"/>
          <a:srcRect l="5639" t="3225" r="3576" b="3950"/>
          <a:stretch>
            <a:fillRect/>
          </a:stretch>
        </p:blipFill>
        <p:spPr bwMode="auto">
          <a:xfrm>
            <a:off x="500034" y="3500438"/>
            <a:ext cx="2143140" cy="3071834"/>
          </a:xfrm>
          <a:prstGeom prst="rect">
            <a:avLst/>
          </a:prstGeom>
          <a:noFill/>
        </p:spPr>
      </p:pic>
      <p:pic>
        <p:nvPicPr>
          <p:cNvPr id="24580" name="Picture 4" descr="C:\Documents and Settings\преподавательская-1\Мои документы\Мои рисунки\img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285860"/>
            <a:ext cx="2857520" cy="2128829"/>
          </a:xfrm>
          <a:prstGeom prst="rect">
            <a:avLst/>
          </a:prstGeom>
          <a:noFill/>
        </p:spPr>
      </p:pic>
      <p:pic>
        <p:nvPicPr>
          <p:cNvPr id="24582" name="Picture 6" descr="F:\сканы документов\30001.jpg"/>
          <p:cNvPicPr>
            <a:picLocks noChangeAspect="1" noChangeArrowheads="1"/>
          </p:cNvPicPr>
          <p:nvPr/>
        </p:nvPicPr>
        <p:blipFill>
          <a:blip r:embed="rId4"/>
          <a:srcRect l="33154" t="20283" r="7519"/>
          <a:stretch>
            <a:fillRect/>
          </a:stretch>
        </p:blipFill>
        <p:spPr bwMode="auto">
          <a:xfrm>
            <a:off x="3643306" y="3786190"/>
            <a:ext cx="2286016" cy="2428892"/>
          </a:xfrm>
          <a:prstGeom prst="rect">
            <a:avLst/>
          </a:prstGeom>
          <a:noFill/>
        </p:spPr>
      </p:pic>
      <p:pic>
        <p:nvPicPr>
          <p:cNvPr id="24581" name="Picture 5" descr="C:\Documents and Settings\преподавательская-1\Мои документы\Мои рисунки\img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9" y="3857628"/>
            <a:ext cx="2071702" cy="2733660"/>
          </a:xfrm>
          <a:prstGeom prst="rect">
            <a:avLst/>
          </a:prstGeom>
          <a:noFill/>
        </p:spPr>
      </p:pic>
      <p:pic>
        <p:nvPicPr>
          <p:cNvPr id="1026" name="Picture 2" descr="C:\Documents and Settings\преподавательская-1\Мои документы\Мои рисунки\img0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43707" y="1357298"/>
            <a:ext cx="1971697" cy="2590784"/>
          </a:xfrm>
          <a:prstGeom prst="rect">
            <a:avLst/>
          </a:prstGeom>
          <a:noFill/>
        </p:spPr>
      </p:pic>
      <p:pic>
        <p:nvPicPr>
          <p:cNvPr id="24578" name="Picture 2" descr="C:\Documents and Settings\преподавательская-1\Мои документы\Мои рисунки\img017.jpg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14282" y="1142984"/>
            <a:ext cx="3317508" cy="230346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85725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n w="90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публикации статей в сборниках</a:t>
            </a:r>
            <a:endParaRPr lang="ru-RU" sz="2800" dirty="0">
              <a:ln w="90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5" name="Picture 1" descr="C:\Documents and Settings\преподавательская-1\Мои документы\Мои рисунки\img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663551">
            <a:off x="6508299" y="1113226"/>
            <a:ext cx="2354041" cy="3491212"/>
          </a:xfrm>
          <a:prstGeom prst="rect">
            <a:avLst/>
          </a:prstGeom>
          <a:noFill/>
        </p:spPr>
      </p:pic>
      <p:pic>
        <p:nvPicPr>
          <p:cNvPr id="7" name="Picture 3" descr="C:\Documents and Settings\преподавательская-1\Мои документы\Мои рисунки\img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763744">
            <a:off x="470636" y="1069836"/>
            <a:ext cx="2371145" cy="3562245"/>
          </a:xfrm>
          <a:prstGeom prst="rect">
            <a:avLst/>
          </a:prstGeom>
          <a:noFill/>
        </p:spPr>
      </p:pic>
      <p:pic>
        <p:nvPicPr>
          <p:cNvPr id="21506" name="Picture 2" descr="C:\Documents and Settings\преподавательская-1\Мои документы\Мои рисунки\img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4067" y="980728"/>
            <a:ext cx="2272217" cy="2529717"/>
          </a:xfrm>
          <a:prstGeom prst="rect">
            <a:avLst/>
          </a:prstGeom>
          <a:noFill/>
        </p:spPr>
      </p:pic>
      <p:pic>
        <p:nvPicPr>
          <p:cNvPr id="1026" name="Picture 2" descr="C:\Users\Администратор\Desktop\ФОТО\Мои рисунки\img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067" y="3645024"/>
            <a:ext cx="2272217" cy="287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1733</TotalTime>
  <Words>743</Words>
  <Application>Microsoft Office PowerPoint</Application>
  <PresentationFormat>Экран (4:3)</PresentationFormat>
  <Paragraphs>194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Трек</vt:lpstr>
      <vt:lpstr>Областное  бюджетное ПРОФЕССИОНАЛЬНОЕ  образовательное учреждение  «Дмитриевский сельскохозяйственный техникум»</vt:lpstr>
      <vt:lpstr>Информационная карта педагога</vt:lpstr>
      <vt:lpstr>Презентация PowerPoint</vt:lpstr>
      <vt:lpstr>Моё педагогическое кредо</vt:lpstr>
      <vt:lpstr>Моя методическая тема</vt:lpstr>
      <vt:lpstr>Повышение квалификации</vt:lpstr>
      <vt:lpstr>Составляющие моей  работа в техникуме</vt:lpstr>
      <vt:lpstr>Участие в  областных семинарах</vt:lpstr>
      <vt:lpstr> публикации статей в сборниках</vt:lpstr>
      <vt:lpstr>Мои достижения</vt:lpstr>
      <vt:lpstr>Мои достижения</vt:lpstr>
      <vt:lpstr>Презентация PowerPoint</vt:lpstr>
      <vt:lpstr>Презентация PowerPoint</vt:lpstr>
      <vt:lpstr>Благодарственные письма, ведомственные  грамоты</vt:lpstr>
      <vt:lpstr>Общественная работа</vt:lpstr>
      <vt:lpstr>Презентация PowerPoint</vt:lpstr>
      <vt:lpstr>Участие в конкурсах  студентов</vt:lpstr>
      <vt:lpstr>Участие в конкурсах  студентов</vt:lpstr>
      <vt:lpstr>Участие в конкурсах  студентов</vt:lpstr>
      <vt:lpstr>Участие в конкурсах  студентов</vt:lpstr>
      <vt:lpstr>Изданные  исследовательские  работы  студентов</vt:lpstr>
      <vt:lpstr>Изданные  исследовательские  работы  студентов</vt:lpstr>
      <vt:lpstr>Достижения моих студентов</vt:lpstr>
      <vt:lpstr>Достижения моих студентов</vt:lpstr>
      <vt:lpstr>Достижения моих студентов</vt:lpstr>
      <vt:lpstr>Достижения моих студентов</vt:lpstr>
      <vt:lpstr>Презентация PowerPoint</vt:lpstr>
      <vt:lpstr>Организация педагогической деятельности</vt:lpstr>
      <vt:lpstr>На занятиях применяю</vt:lpstr>
      <vt:lpstr>Мои авторские программы</vt:lpstr>
      <vt:lpstr>Мои методические разработки</vt:lpstr>
      <vt:lpstr>Мои методические разработки и сборники</vt:lpstr>
      <vt:lpstr>Мои методические разработки и сборники</vt:lpstr>
      <vt:lpstr>Методические разработки  и сборники созданные в соавторстве с преподавателями</vt:lpstr>
      <vt:lpstr>Разработки   моих    студентов</vt:lpstr>
      <vt:lpstr>Творческие  работы   моих    студентов</vt:lpstr>
      <vt:lpstr>Использование современных образовательных технологий на уроках</vt:lpstr>
      <vt:lpstr>Формы проведения занятий</vt:lpstr>
      <vt:lpstr>Я и мои студенты на занятиях</vt:lpstr>
      <vt:lpstr>Я и мои студенты на занятиях</vt:lpstr>
      <vt:lpstr>Повышение педагогического мастерства</vt:lpstr>
      <vt:lpstr>Распространение своего педагогического опыта</vt:lpstr>
      <vt:lpstr>Презентация PowerPoint</vt:lpstr>
      <vt:lpstr>Результаты учебной деятельности</vt:lpstr>
      <vt:lpstr>Открытые общетехникумовские мероприятия </vt:lpstr>
      <vt:lpstr>Открытые общетехникумовские мероприятия </vt:lpstr>
      <vt:lpstr>Открытые общетехникумовские мероприятия </vt:lpstr>
      <vt:lpstr>Профориентационная работа</vt:lpstr>
      <vt:lpstr>Профориентационная работа</vt:lpstr>
      <vt:lpstr>Профориентационная работа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образовательное учреждение среднего профессионального образования Пензенской области «Каменский техникум промышленных технологий и предпринимательства»</dc:title>
  <dc:creator>Elli 2.1 Full</dc:creator>
  <cp:lastModifiedBy>Пользователь Windows</cp:lastModifiedBy>
  <cp:revision>205</cp:revision>
  <dcterms:created xsi:type="dcterms:W3CDTF">2013-05-17T16:14:22Z</dcterms:created>
  <dcterms:modified xsi:type="dcterms:W3CDTF">2015-08-19T20:55:13Z</dcterms:modified>
</cp:coreProperties>
</file>