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5"/>
  </p:handoutMasterIdLst>
  <p:sldIdLst>
    <p:sldId id="256" r:id="rId2"/>
    <p:sldId id="291" r:id="rId3"/>
    <p:sldId id="288" r:id="rId4"/>
    <p:sldId id="261" r:id="rId5"/>
    <p:sldId id="260" r:id="rId6"/>
    <p:sldId id="262" r:id="rId7"/>
    <p:sldId id="289" r:id="rId8"/>
    <p:sldId id="290" r:id="rId9"/>
    <p:sldId id="292" r:id="rId10"/>
    <p:sldId id="294" r:id="rId11"/>
    <p:sldId id="293" r:id="rId12"/>
    <p:sldId id="264" r:id="rId13"/>
    <p:sldId id="296" r:id="rId14"/>
  </p:sldIdLst>
  <p:sldSz cx="9906000" cy="6858000" type="A4"/>
  <p:notesSz cx="9906000" cy="6858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9BF"/>
    <a:srgbClr val="000099"/>
    <a:srgbClr val="0B5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4" d="100"/>
          <a:sy n="84" d="100"/>
        </p:scale>
        <p:origin x="13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9DEB-572B-4190-B10D-350003BC6A4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BC9EF-6618-4F0D-B2BF-604F2509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81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924727"/>
            <a:ext cx="1569720" cy="2618105"/>
          </a:xfrm>
          <a:custGeom>
            <a:avLst/>
            <a:gdLst/>
            <a:ahLst/>
            <a:cxnLst/>
            <a:rect l="l" t="t" r="r" b="b"/>
            <a:pathLst>
              <a:path w="1569720" h="2618104">
                <a:moveTo>
                  <a:pt x="0" y="0"/>
                </a:moveTo>
                <a:lnTo>
                  <a:pt x="0" y="1867973"/>
                </a:lnTo>
                <a:lnTo>
                  <a:pt x="449732" y="2618060"/>
                </a:lnTo>
                <a:lnTo>
                  <a:pt x="1569719" y="2618060"/>
                </a:lnTo>
                <a:lnTo>
                  <a:pt x="0" y="0"/>
                </a:lnTo>
                <a:close/>
              </a:path>
            </a:pathLst>
          </a:custGeom>
          <a:solidFill>
            <a:srgbClr val="F3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59808" y="3995928"/>
            <a:ext cx="570230" cy="829310"/>
          </a:xfrm>
          <a:custGeom>
            <a:avLst/>
            <a:gdLst/>
            <a:ahLst/>
            <a:cxnLst/>
            <a:rect l="l" t="t" r="r" b="b"/>
            <a:pathLst>
              <a:path w="570229" h="829310">
                <a:moveTo>
                  <a:pt x="79755" y="0"/>
                </a:moveTo>
                <a:lnTo>
                  <a:pt x="0" y="0"/>
                </a:lnTo>
                <a:lnTo>
                  <a:pt x="490219" y="829056"/>
                </a:lnTo>
                <a:lnTo>
                  <a:pt x="569976" y="829056"/>
                </a:lnTo>
                <a:lnTo>
                  <a:pt x="79755" y="0"/>
                </a:lnTo>
                <a:close/>
              </a:path>
            </a:pathLst>
          </a:custGeom>
          <a:solidFill>
            <a:srgbClr val="F3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035552" y="2296667"/>
            <a:ext cx="570230" cy="600710"/>
          </a:xfrm>
          <a:custGeom>
            <a:avLst/>
            <a:gdLst/>
            <a:ahLst/>
            <a:cxnLst/>
            <a:rect l="l" t="t" r="r" b="b"/>
            <a:pathLst>
              <a:path w="570229" h="600710">
                <a:moveTo>
                  <a:pt x="209423" y="0"/>
                </a:moveTo>
                <a:lnTo>
                  <a:pt x="0" y="0"/>
                </a:lnTo>
                <a:lnTo>
                  <a:pt x="360552" y="600456"/>
                </a:lnTo>
                <a:lnTo>
                  <a:pt x="569976" y="600456"/>
                </a:lnTo>
                <a:lnTo>
                  <a:pt x="209423" y="0"/>
                </a:lnTo>
                <a:close/>
              </a:path>
            </a:pathLst>
          </a:custGeom>
          <a:solidFill>
            <a:srgbClr val="F3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40752" y="3150107"/>
            <a:ext cx="1156970" cy="1219200"/>
          </a:xfrm>
          <a:custGeom>
            <a:avLst/>
            <a:gdLst/>
            <a:ahLst/>
            <a:cxnLst/>
            <a:rect l="l" t="t" r="r" b="b"/>
            <a:pathLst>
              <a:path w="1156970" h="1219200">
                <a:moveTo>
                  <a:pt x="425069" y="0"/>
                </a:moveTo>
                <a:lnTo>
                  <a:pt x="0" y="0"/>
                </a:lnTo>
                <a:lnTo>
                  <a:pt x="731647" y="1219199"/>
                </a:lnTo>
                <a:lnTo>
                  <a:pt x="1156716" y="1219199"/>
                </a:lnTo>
                <a:lnTo>
                  <a:pt x="425069" y="0"/>
                </a:lnTo>
                <a:close/>
              </a:path>
            </a:pathLst>
          </a:custGeom>
          <a:solidFill>
            <a:srgbClr val="F3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856476" y="5893308"/>
            <a:ext cx="1698625" cy="965200"/>
          </a:xfrm>
          <a:custGeom>
            <a:avLst/>
            <a:gdLst/>
            <a:ahLst/>
            <a:cxnLst/>
            <a:rect l="l" t="t" r="r" b="b"/>
            <a:pathLst>
              <a:path w="1698625" h="965200">
                <a:moveTo>
                  <a:pt x="1120013" y="0"/>
                </a:moveTo>
                <a:lnTo>
                  <a:pt x="0" y="0"/>
                </a:lnTo>
                <a:lnTo>
                  <a:pt x="578394" y="964689"/>
                </a:lnTo>
                <a:lnTo>
                  <a:pt x="1698407" y="964689"/>
                </a:lnTo>
                <a:lnTo>
                  <a:pt x="1120013" y="0"/>
                </a:lnTo>
                <a:close/>
              </a:path>
            </a:pathLst>
          </a:custGeom>
          <a:solidFill>
            <a:srgbClr val="F3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891" y="2180589"/>
            <a:ext cx="8078216" cy="13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5837" y="3802507"/>
            <a:ext cx="8034324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955A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955A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955A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6784"/>
            <a:ext cx="1111250" cy="914400"/>
          </a:xfrm>
          <a:custGeom>
            <a:avLst/>
            <a:gdLst/>
            <a:ahLst/>
            <a:cxnLst/>
            <a:rect l="l" t="t" r="r" b="b"/>
            <a:pathLst>
              <a:path w="1111250" h="914400">
                <a:moveTo>
                  <a:pt x="949451" y="0"/>
                </a:moveTo>
                <a:lnTo>
                  <a:pt x="0" y="0"/>
                </a:lnTo>
                <a:lnTo>
                  <a:pt x="0" y="914400"/>
                </a:lnTo>
                <a:lnTo>
                  <a:pt x="1110995" y="914400"/>
                </a:lnTo>
                <a:lnTo>
                  <a:pt x="949451" y="0"/>
                </a:lnTo>
                <a:close/>
              </a:path>
            </a:pathLst>
          </a:custGeom>
          <a:solidFill>
            <a:srgbClr val="F3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71855" cy="12999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0907" y="9220"/>
            <a:ext cx="3169284" cy="749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4955A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0592" y="1747266"/>
            <a:ext cx="8544814" cy="1383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28378" y="6614261"/>
            <a:ext cx="1968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5.jpeg"/><Relationship Id="rId3" Type="http://schemas.openxmlformats.org/officeDocument/2006/relationships/image" Target="../media/image9.png"/><Relationship Id="rId7" Type="http://schemas.openxmlformats.org/officeDocument/2006/relationships/image" Target="../media/image60.jpeg"/><Relationship Id="rId12" Type="http://schemas.openxmlformats.org/officeDocument/2006/relationships/image" Target="../media/image6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microsoft.com/office/2007/relationships/hdphoto" Target="../media/hdphoto2.wdp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g"/><Relationship Id="rId9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6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17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873150" y="0"/>
            <a:ext cx="4032885" cy="6858000"/>
            <a:chOff x="5873150" y="0"/>
            <a:chExt cx="403288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3150" y="0"/>
              <a:ext cx="4032849" cy="68579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62459" y="0"/>
              <a:ext cx="610870" cy="309880"/>
            </a:xfrm>
            <a:custGeom>
              <a:avLst/>
              <a:gdLst/>
              <a:ahLst/>
              <a:cxnLst/>
              <a:rect l="l" t="t" r="r" b="b"/>
              <a:pathLst>
                <a:path w="610870" h="309880">
                  <a:moveTo>
                    <a:pt x="425068" y="0"/>
                  </a:moveTo>
                  <a:lnTo>
                    <a:pt x="0" y="0"/>
                  </a:lnTo>
                  <a:lnTo>
                    <a:pt x="185655" y="309372"/>
                  </a:lnTo>
                  <a:lnTo>
                    <a:pt x="610724" y="309372"/>
                  </a:lnTo>
                  <a:lnTo>
                    <a:pt x="425068" y="0"/>
                  </a:lnTo>
                  <a:close/>
                </a:path>
              </a:pathLst>
            </a:custGeom>
            <a:solidFill>
              <a:srgbClr val="F3F4F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7827" y="4747259"/>
              <a:ext cx="890016" cy="12938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2051" y="0"/>
              <a:ext cx="393949" cy="6666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5040" y="1336547"/>
              <a:ext cx="722376" cy="10515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20811" y="2808732"/>
              <a:ext cx="667385" cy="9707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82740" y="577595"/>
              <a:ext cx="312420" cy="454659"/>
            </a:xfrm>
            <a:custGeom>
              <a:avLst/>
              <a:gdLst/>
              <a:ahLst/>
              <a:cxnLst/>
              <a:rect l="l" t="t" r="r" b="b"/>
              <a:pathLst>
                <a:path w="312420" h="454659">
                  <a:moveTo>
                    <a:pt x="43687" y="0"/>
                  </a:moveTo>
                  <a:lnTo>
                    <a:pt x="0" y="0"/>
                  </a:lnTo>
                  <a:lnTo>
                    <a:pt x="268731" y="454151"/>
                  </a:lnTo>
                  <a:lnTo>
                    <a:pt x="312419" y="454151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3F4F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/>
          <p:nvPr/>
        </p:nvSpPr>
        <p:spPr>
          <a:xfrm>
            <a:off x="4811038" y="0"/>
            <a:ext cx="724535" cy="498475"/>
          </a:xfrm>
          <a:custGeom>
            <a:avLst/>
            <a:gdLst/>
            <a:ahLst/>
            <a:cxnLst/>
            <a:rect l="l" t="t" r="r" b="b"/>
            <a:pathLst>
              <a:path w="724535" h="498475">
                <a:moveTo>
                  <a:pt x="425068" y="0"/>
                </a:moveTo>
                <a:lnTo>
                  <a:pt x="0" y="0"/>
                </a:lnTo>
                <a:lnTo>
                  <a:pt x="299060" y="498348"/>
                </a:lnTo>
                <a:lnTo>
                  <a:pt x="724129" y="498348"/>
                </a:lnTo>
                <a:lnTo>
                  <a:pt x="425068" y="0"/>
                </a:lnTo>
                <a:close/>
              </a:path>
            </a:pathLst>
          </a:custGeom>
          <a:solidFill>
            <a:srgbClr val="F3F4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06340" y="818388"/>
            <a:ext cx="569976" cy="82905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04800" y="2318858"/>
            <a:ext cx="7310626" cy="24115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650"/>
              </a:lnSpc>
              <a:spcBef>
                <a:spcPts val="105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 развития</a:t>
            </a:r>
          </a:p>
          <a:p>
            <a:pPr marL="12700" algn="ctr">
              <a:lnSpc>
                <a:spcPts val="3650"/>
              </a:lnSpc>
              <a:spcBef>
                <a:spcPts val="105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ОАПОУ «Дмитриевский агротехнологический колледж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r">
              <a:lnSpc>
                <a:spcPts val="3650"/>
              </a:lnSpc>
              <a:spcBef>
                <a:spcPts val="105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 Ильвутченкова </a:t>
            </a:r>
            <a:endParaRPr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68145"/>
            <a:ext cx="1676400" cy="1439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226" y="325021"/>
            <a:ext cx="908453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spc="-5" dirty="0">
                <a:solidFill>
                  <a:srgbClr val="FF0000"/>
                </a:solidFill>
              </a:rPr>
              <a:t>Открытие четырех  мастерских по стандартам WSR</a:t>
            </a:r>
            <a:r>
              <a:rPr lang="ru-RU" sz="1800" spc="-5" dirty="0">
                <a:solidFill>
                  <a:srgbClr val="FF0000"/>
                </a:solidFill>
              </a:rPr>
              <a:t/>
            </a:r>
            <a:br>
              <a:rPr lang="ru-RU" sz="1800" spc="-5" dirty="0">
                <a:solidFill>
                  <a:srgbClr val="FF0000"/>
                </a:solidFill>
              </a:rPr>
            </a:br>
            <a:r>
              <a:rPr lang="ru-RU" sz="1800" spc="-5" dirty="0"/>
              <a:t/>
            </a:r>
            <a:br>
              <a:rPr lang="ru-RU" sz="1800" spc="-5" dirty="0"/>
            </a:br>
            <a:endParaRPr lang="ru-RU" sz="1800"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20" y="6492240"/>
            <a:ext cx="640079" cy="3657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86290" y="6614261"/>
            <a:ext cx="138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fld>
            <a:endParaRPr sz="1200">
              <a:latin typeface="Arial Narrow"/>
              <a:cs typeface="Arial Narrow"/>
            </a:endParaRPr>
          </a:p>
        </p:txBody>
      </p:sp>
      <p:pic>
        <p:nvPicPr>
          <p:cNvPr id="3074" name="Picture 2" descr="C:\Users\середенкоАА\Desktop\agronom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62000"/>
            <a:ext cx="2533650" cy="12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914" y="3505200"/>
            <a:ext cx="2512271" cy="120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914" y="2133600"/>
            <a:ext cx="2512271" cy="120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846" y="4876800"/>
            <a:ext cx="2474207" cy="118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9050" y="1304597"/>
            <a:ext cx="569975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профильных мастерских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ОАПОУ Дмитриевского агротехнологического колледжа: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«Агрономия», «Сельскохозяйственные биотехнологии», «Сити-фермерство», «Эксплуатация сельскохозяйственных машин» благодаря выигранному гранту будут оснащены современным,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высокотехнологичным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оборудованием, которое позволит максимально приблизить обучение к производственному процессу.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открытием мастерских у образовательного учреждения появится также возможность проводить демонстрационные экзамены. Это профессиональное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испытание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альтернативой дипломной работе, независимая оценка качества подготовки кадров идет в соответствии с международными стандартами WorldSkills.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мастерские позволяют ребятам уже на стадии обучения вплотную прикоснуться к своей будущей профессии, приобрести практические навыки, которые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пригодятся им в работе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1548" y="2101436"/>
            <a:ext cx="2335212" cy="175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226" y="325021"/>
            <a:ext cx="9084539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800" spc="-5" dirty="0">
                <a:solidFill>
                  <a:srgbClr val="FF0000"/>
                </a:solidFill>
              </a:rPr>
              <a:t>Совершенствование системы демонстрации профессиональных достижений студентов и </a:t>
            </a:r>
            <a:r>
              <a:rPr lang="ru-RU" sz="1800" spc="-5" dirty="0" smtClean="0">
                <a:solidFill>
                  <a:srgbClr val="FF0000"/>
                </a:solidFill>
              </a:rPr>
              <a:t>слушателей  колледжа </a:t>
            </a:r>
            <a:r>
              <a:rPr lang="ru-RU" sz="1800" spc="-5" dirty="0">
                <a:solidFill>
                  <a:srgbClr val="FF0000"/>
                </a:solidFill>
              </a:rPr>
              <a:t>на конкурсах профессионального мастерства различного уровня, олимпиадах и организация участия обучающихся в демонстрационном экзамене по профессиям и специальностям по модели </a:t>
            </a:r>
            <a:r>
              <a:rPr lang="ru-RU" sz="1800" spc="-5" dirty="0" smtClean="0">
                <a:solidFill>
                  <a:srgbClr val="FF0000"/>
                </a:solidFill>
              </a:rPr>
              <a:t>WorldSkills</a:t>
            </a:r>
            <a:endParaRPr lang="ru-RU" sz="1800" spc="-5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5920" y="6492240"/>
            <a:ext cx="640079" cy="3657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448800" y="6614261"/>
            <a:ext cx="3759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11</a:t>
            </a:fld>
            <a:endParaRPr sz="1200" dirty="0">
              <a:latin typeface="Arial Narrow"/>
              <a:cs typeface="Arial Narrow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56" y="2139188"/>
            <a:ext cx="2700337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232" y="1905000"/>
            <a:ext cx="2338228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4127" y="2866176"/>
            <a:ext cx="1767076" cy="24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951715"/>
            <a:ext cx="1798637" cy="25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2200" y="3477361"/>
            <a:ext cx="1905072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4593" y="4824355"/>
            <a:ext cx="2689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657" y="4063439"/>
            <a:ext cx="1798637" cy="26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7237" y="2689726"/>
            <a:ext cx="2335212" cy="175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 b="42935"/>
          <a:stretch/>
        </p:blipFill>
        <p:spPr bwMode="auto">
          <a:xfrm>
            <a:off x="5608208" y="4864335"/>
            <a:ext cx="2240392" cy="183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28600" y="1303224"/>
            <a:ext cx="5242560" cy="527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расширение перечня профессий под перспективные направления  развития экономики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региона;</a:t>
            </a:r>
            <a:endParaRPr lang="ru-RU" sz="1600" spc="-5" dirty="0">
              <a:latin typeface="Times New Roman" pitchFamily="18" charset="0"/>
              <a:cs typeface="Times New Roman" pitchFamily="18" charset="0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системы подготовки кадров, переподготовки и опережающего обучения под реализацию национальных проектов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высокотехнологичное ресурсосберегающее сельское хозяйство;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и реализация  краткосрочных программ по формированию дополнительных компетенций, не предусмотренных квалификационными характеристиками, но востребованными на рынке труда (техник-механик со знанием логистики, специалист по охране труда);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и совершенствование сетевого взаимодействия: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обновление форм и методов работы с педагогическими коллективами;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активизация участия работодателей в решении конкретных образовательных проблем в процессе выхода в сетевое пространство;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развитие непрерывного образования;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комплектование образовательного учреждения и трудоустройство выпускников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spc="-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8600" y="155013"/>
            <a:ext cx="524256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5" dirty="0"/>
              <a:t>Перспективные направления </a:t>
            </a:r>
            <a:r>
              <a:rPr lang="ru-RU" sz="2000" spc="5" dirty="0" smtClean="0"/>
              <a:t>развития </a:t>
            </a:r>
            <a:br>
              <a:rPr lang="ru-RU" sz="2000" spc="5" dirty="0" smtClean="0"/>
            </a:br>
            <a:r>
              <a:rPr lang="ru-RU" sz="2000" spc="5" dirty="0" smtClean="0"/>
              <a:t>ОАПОУ «Дмитриевский агротехнологический колледж»:</a:t>
            </a:r>
            <a:endParaRPr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769228" y="0"/>
            <a:ext cx="4136772" cy="6858000"/>
            <a:chOff x="5552566" y="176784"/>
            <a:chExt cx="4133724" cy="6858000"/>
          </a:xfrm>
        </p:grpSpPr>
        <p:grpSp>
          <p:nvGrpSpPr>
            <p:cNvPr id="2" name="object 2"/>
            <p:cNvGrpSpPr/>
            <p:nvPr/>
          </p:nvGrpSpPr>
          <p:grpSpPr>
            <a:xfrm>
              <a:off x="8571865" y="176784"/>
              <a:ext cx="1114425" cy="1300480"/>
              <a:chOff x="8791956" y="0"/>
              <a:chExt cx="1114425" cy="130048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8791956" y="176784"/>
                <a:ext cx="1114425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1114425" h="914400">
                    <a:moveTo>
                      <a:pt x="1114044" y="0"/>
                    </a:moveTo>
                    <a:lnTo>
                      <a:pt x="161544" y="0"/>
                    </a:lnTo>
                    <a:lnTo>
                      <a:pt x="0" y="914400"/>
                    </a:lnTo>
                    <a:lnTo>
                      <a:pt x="1114044" y="914400"/>
                    </a:lnTo>
                    <a:lnTo>
                      <a:pt x="1114044" y="0"/>
                    </a:lnTo>
                    <a:close/>
                  </a:path>
                </a:pathLst>
              </a:custGeom>
              <a:solidFill>
                <a:srgbClr val="F3F4F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31096" y="0"/>
                <a:ext cx="374903" cy="1299972"/>
              </a:xfrm>
              <a:prstGeom prst="rect">
                <a:avLst/>
              </a:prstGeom>
            </p:spPr>
          </p:pic>
        </p:grp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5829" y="6669023"/>
              <a:ext cx="640079" cy="365757"/>
            </a:xfrm>
            <a:prstGeom prst="rect">
              <a:avLst/>
            </a:prstGeom>
          </p:spPr>
        </p:pic>
        <p:sp>
          <p:nvSpPr>
            <p:cNvPr id="14" name="object 14"/>
            <p:cNvSpPr txBox="1"/>
            <p:nvPr/>
          </p:nvSpPr>
          <p:spPr>
            <a:xfrm>
              <a:off x="9466199" y="6791045"/>
              <a:ext cx="13843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8100">
                <a:lnSpc>
                  <a:spcPts val="1240"/>
                </a:lnSpc>
              </a:pPr>
              <a:fld id="{81D60167-4931-47E6-BA6A-407CBD079E47}" type="slidenum">
                <a:rPr sz="1200" b="1" spc="-65" dirty="0">
                  <a:solidFill>
                    <a:srgbClr val="FFFFFF"/>
                  </a:solidFill>
                  <a:latin typeface="Arial Narrow"/>
                  <a:cs typeface="Arial Narrow"/>
                </a:rPr>
                <a:t>12</a:t>
              </a:fld>
              <a:endParaRPr sz="1200">
                <a:latin typeface="Arial Narrow"/>
                <a:cs typeface="Arial Narrow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4758" y="176784"/>
              <a:ext cx="4121150" cy="685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ый треугольник 5"/>
            <p:cNvSpPr/>
            <p:nvPr/>
          </p:nvSpPr>
          <p:spPr>
            <a:xfrm flipV="1">
              <a:off x="5552566" y="176784"/>
              <a:ext cx="1618743" cy="685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5920" y="6492240"/>
            <a:ext cx="640079" cy="365757"/>
          </a:xfrm>
          <a:prstGeom prst="rect">
            <a:avLst/>
          </a:prstGeom>
        </p:spPr>
      </p:pic>
      <p:sp>
        <p:nvSpPr>
          <p:cNvPr id="15" name="object 7"/>
          <p:cNvSpPr txBox="1"/>
          <p:nvPr/>
        </p:nvSpPr>
        <p:spPr>
          <a:xfrm>
            <a:off x="9530438" y="6614261"/>
            <a:ext cx="29428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12</a:t>
            </a:fld>
            <a:endParaRPr sz="12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8078216" cy="2031325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br>
              <a:rPr lang="ru-RU" sz="4400" b="1" i="1" dirty="0" smtClean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4400" b="1" i="1" dirty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открываем новые возможности!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819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929132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spc="-10" dirty="0" smtClean="0"/>
              <a:t>Стратегия и тактика развития </a:t>
            </a:r>
            <a:br>
              <a:rPr lang="ru-RU" sz="2400" spc="-10" dirty="0" smtClean="0"/>
            </a:br>
            <a:r>
              <a:rPr lang="ru-RU" sz="2400" spc="-10" dirty="0" smtClean="0"/>
              <a:t>ОАПОУ «Дмитриевский агротехнологический колледж»</a:t>
            </a:r>
            <a:endParaRPr sz="24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20" y="6492240"/>
            <a:ext cx="640079" cy="3657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5657" y="1219200"/>
            <a:ext cx="9210302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sz="13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3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b="1" spc="-5" dirty="0" smtClean="0">
                <a:latin typeface="Times New Roman" pitchFamily="18" charset="0"/>
                <a:cs typeface="Times New Roman" pitchFamily="18" charset="0"/>
              </a:rPr>
              <a:t>развития:</a:t>
            </a:r>
            <a:r>
              <a:rPr lang="ru-RU" sz="13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Комплексная подготовка конкурентоспособных рабочих и специалистов  для высокотехнологичных производств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агропромышленного комплекса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условиях реализации концепции непрерывного профессионального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0675" y="2967638"/>
            <a:ext cx="3725227" cy="394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Открытие четырех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 мастерских по стандартам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WSR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1229" y="2132161"/>
            <a:ext cx="76200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latin typeface="Times New Roman" pitchFamily="18" charset="0"/>
                <a:cs typeface="Times New Roman" pitchFamily="18" charset="0"/>
              </a:rPr>
              <a:t>Задачи ОАПОУ «Дмитриевский агротехнологический колледж»</a:t>
            </a:r>
            <a:r>
              <a:rPr sz="1600" b="1" spc="-1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86290" y="6614261"/>
            <a:ext cx="138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fld>
            <a:endParaRPr sz="1200">
              <a:latin typeface="Arial Narrow"/>
              <a:cs typeface="Arial Narrow"/>
            </a:endParaRPr>
          </a:p>
        </p:txBody>
      </p:sp>
      <p:pic>
        <p:nvPicPr>
          <p:cNvPr id="22" name="object 4"/>
          <p:cNvPicPr/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327718" y="2558849"/>
            <a:ext cx="9067799" cy="4116270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09600" y="3429000"/>
            <a:ext cx="878591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7718" y="4352721"/>
            <a:ext cx="941058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13418" y="4961293"/>
            <a:ext cx="905250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5" y="5486400"/>
            <a:ext cx="9059863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59971" y="2623313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государственно-частного партнерства на основе модели дуального обучения с целью обеспечения качества подготовки специалистов среднего звена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квалифицированных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рабочих кадров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7224" y="3581400"/>
            <a:ext cx="8586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многофункционального центра прикладных квалификаций с целью подготовки высококвалифицированных кадров в соответствии с программой социально-экономического развития региона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07298" y="4431545"/>
            <a:ext cx="848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условий поэтапного внедрения ФГОС СПО по наиболее востребованным и перспективным профессиям и специальностям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6057" y="5660154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системы демонстрации профессиональных достижений студентов и слушателей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колледжа на конкурсах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профессионального мастерства различного уровня, олимпиадах и организация участия обучающихся в демонстрационном экзамене по профессиям и специальностям по модели WorldSkills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57224" y="5056717"/>
            <a:ext cx="8356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четырех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мастерских по стандартам WSR</a:t>
            </a:r>
          </a:p>
        </p:txBody>
      </p:sp>
    </p:spTree>
    <p:extLst>
      <p:ext uri="{BB962C8B-B14F-4D97-AF65-F5344CB8AC3E}">
        <p14:creationId xmlns:p14="http://schemas.microsoft.com/office/powerpoint/2010/main" val="23844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5" y="144272"/>
            <a:ext cx="9084539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spc="-5" dirty="0" smtClean="0"/>
              <a:t> 1 ноября 2019 г. было заключено соглашение о сотрудничестве   </a:t>
            </a:r>
            <a:br>
              <a:rPr lang="ru-RU" sz="2000" spc="-5" dirty="0" smtClean="0"/>
            </a:br>
            <a:r>
              <a:rPr lang="ru-RU" sz="2000" spc="-5" dirty="0" smtClean="0"/>
              <a:t>ОАПОУ «Дмитриевский агропромышленный колледж» с</a:t>
            </a:r>
            <a:br>
              <a:rPr lang="ru-RU" sz="2000" spc="-5" dirty="0" smtClean="0"/>
            </a:br>
            <a:r>
              <a:rPr lang="ru-RU" sz="2000" spc="-5" dirty="0" smtClean="0"/>
              <a:t> ООО «Агрокомплектация-Курск», </a:t>
            </a:r>
            <a:br>
              <a:rPr lang="ru-RU" sz="2000" spc="-5" dirty="0" smtClean="0"/>
            </a:br>
            <a:r>
              <a:rPr lang="ru-RU" sz="2000" spc="-5" dirty="0" smtClean="0"/>
              <a:t>соглашение направлено на повышение качества подготовки молодых специалистов по направлениям СПО:</a:t>
            </a:r>
            <a:br>
              <a:rPr lang="ru-RU" sz="2000" spc="-5" dirty="0" smtClean="0"/>
            </a:br>
            <a:r>
              <a:rPr lang="ru-RU" sz="2000" i="1" spc="-5" dirty="0" smtClean="0"/>
              <a:t>32.02.05 Агрономия</a:t>
            </a:r>
            <a:br>
              <a:rPr lang="ru-RU" sz="2000" i="1" spc="-5" dirty="0" smtClean="0"/>
            </a:br>
            <a:r>
              <a:rPr lang="ru-RU" sz="2000" i="1" spc="-5" dirty="0" smtClean="0"/>
              <a:t>35.02.07 Механизация сельского хозяйства</a:t>
            </a:r>
            <a:br>
              <a:rPr lang="ru-RU" sz="2000" i="1" spc="-5" dirty="0" smtClean="0"/>
            </a:br>
            <a:r>
              <a:rPr lang="ru-RU" sz="2000" i="1" spc="-5" dirty="0" smtClean="0"/>
              <a:t>35.02.08 Электрификация и автоматизация сельского хозяйства</a:t>
            </a:r>
            <a:br>
              <a:rPr lang="ru-RU" sz="2000" i="1" spc="-5" dirty="0" smtClean="0"/>
            </a:br>
            <a:r>
              <a:rPr lang="ru-RU" sz="2000" i="1" spc="-5" dirty="0" smtClean="0"/>
              <a:t>38.02.01 Экономика и бухгалтерский учет (по отраслям)</a:t>
            </a:r>
            <a:endParaRPr lang="ru-RU" sz="2000" i="1"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20" y="6492240"/>
            <a:ext cx="640079" cy="3657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86290" y="6614261"/>
            <a:ext cx="138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fld>
            <a:endParaRPr sz="1200">
              <a:latin typeface="Arial Narrow"/>
              <a:cs typeface="Arial Narrow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972690"/>
            <a:ext cx="2895600" cy="350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01487"/>
            <a:ext cx="2438400" cy="23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13" y="4015839"/>
            <a:ext cx="409704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гнутая вправо стрелка 2"/>
          <p:cNvSpPr/>
          <p:nvPr/>
        </p:nvSpPr>
        <p:spPr>
          <a:xfrm>
            <a:off x="5943600" y="3429000"/>
            <a:ext cx="1752599" cy="7362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691782" y="5562600"/>
            <a:ext cx="1828800" cy="7463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595719" cy="6891070"/>
            <a:chOff x="0" y="0"/>
            <a:chExt cx="10428802" cy="6857996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018" y="274243"/>
              <a:ext cx="3691784" cy="20766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677232" cy="6857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5386761" cy="92204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spcBef>
                <a:spcPts val="470"/>
              </a:spcBef>
            </a:pPr>
            <a:r>
              <a:rPr lang="ru-RU" sz="1400" dirty="0">
                <a:solidFill>
                  <a:schemeClr val="bg1"/>
                </a:solidFill>
              </a:rPr>
              <a:t>Инновационная программа развития </a:t>
            </a:r>
            <a:r>
              <a:rPr lang="ru-RU" sz="1400" dirty="0" smtClean="0">
                <a:solidFill>
                  <a:schemeClr val="bg1"/>
                </a:solidFill>
              </a:rPr>
              <a:t>ОАПОУ </a:t>
            </a:r>
            <a:r>
              <a:rPr lang="ru-RU" sz="1400" dirty="0">
                <a:solidFill>
                  <a:schemeClr val="bg1"/>
                </a:solidFill>
              </a:rPr>
              <a:t>«Дмитриевский </a:t>
            </a:r>
            <a:r>
              <a:rPr lang="ru-RU" sz="1400" dirty="0" smtClean="0">
                <a:solidFill>
                  <a:schemeClr val="bg1"/>
                </a:solidFill>
              </a:rPr>
              <a:t>агротехнологический колледж»  - это </a:t>
            </a:r>
            <a:r>
              <a:rPr lang="ru-RU" sz="1400" dirty="0">
                <a:solidFill>
                  <a:schemeClr val="bg1"/>
                </a:solidFill>
              </a:rPr>
              <a:t>«Развитие многопрофильной подготовки квалифицированных рабочих и специалистов в условиях социального партнерства» </a:t>
            </a:r>
            <a:endParaRPr sz="1400" dirty="0">
              <a:solidFill>
                <a:schemeClr val="bg1"/>
              </a:solidFill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6222" y="5526023"/>
            <a:ext cx="565165" cy="133197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686290" y="6614261"/>
            <a:ext cx="138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fld>
            <a:endParaRPr sz="1200">
              <a:latin typeface="Arial Narrow"/>
              <a:cs typeface="Arial Narrow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464" y="4614324"/>
            <a:ext cx="3133255" cy="20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середенкоАА\Desktop\Программа развития титульн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7451"/>
            <a:ext cx="1605643" cy="22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042177"/>
            <a:ext cx="2840759" cy="16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00" y="2407839"/>
            <a:ext cx="3446132" cy="21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5"/>
          <p:cNvSpPr txBox="1">
            <a:spLocks/>
          </p:cNvSpPr>
          <p:nvPr/>
        </p:nvSpPr>
        <p:spPr>
          <a:xfrm>
            <a:off x="228599" y="3590409"/>
            <a:ext cx="4724401" cy="135293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>
            <a:lvl1pPr>
              <a:defRPr sz="2500" b="1" i="0">
                <a:solidFill>
                  <a:srgbClr val="4955AC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marR="5080" algn="ctr">
              <a:spcBef>
                <a:spcPts val="47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План мероприятий «Дорожная карта» основной целью ставит совершенствование модели подготовки рабочих кадров для сельскохозяйственного производства в рамках реализации аграрного кластера «Школа-колледж-предприятие /ГК Агропромкомплектация/»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46"/>
          <a:stretch/>
        </p:blipFill>
        <p:spPr bwMode="auto">
          <a:xfrm rot="5400000">
            <a:off x="2950193" y="1620009"/>
            <a:ext cx="2219533" cy="15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144272"/>
            <a:ext cx="9450704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800" spc="-5" dirty="0" smtClean="0">
                <a:solidFill>
                  <a:srgbClr val="FF0000"/>
                </a:solidFill>
              </a:rPr>
              <a:t>Совершенствование государственно-частного </a:t>
            </a:r>
            <a:r>
              <a:rPr lang="ru-RU" sz="1800" spc="-5" dirty="0">
                <a:solidFill>
                  <a:srgbClr val="FF0000"/>
                </a:solidFill>
              </a:rPr>
              <a:t>партнерства на основе модели дуального обучения с целью обеспечения качества подготовки специалистов среднего звена и квалифицированных рабочих кадров</a:t>
            </a:r>
            <a:r>
              <a:rPr lang="ru-RU" sz="1800" spc="-5" dirty="0"/>
              <a:t/>
            </a:r>
            <a:br>
              <a:rPr lang="ru-RU" sz="1800" spc="-5" dirty="0"/>
            </a:br>
            <a:r>
              <a:rPr lang="ru-RU" sz="1200" i="1" spc="-5" dirty="0" smtClean="0"/>
              <a:t>Закуплено современное  оборудование</a:t>
            </a:r>
            <a:r>
              <a:rPr lang="ru-RU" sz="1200" i="1" spc="-5" dirty="0"/>
              <a:t>, задействованное в </a:t>
            </a:r>
            <a:r>
              <a:rPr lang="ru-RU" sz="1200" i="1" spc="-5" dirty="0" smtClean="0"/>
              <a:t>образовательном процессе  по </a:t>
            </a:r>
            <a:r>
              <a:rPr lang="ru-RU" sz="1200" i="1" spc="-5" dirty="0"/>
              <a:t>специальности 35.02.08 Электрификация и автоматизация сельского </a:t>
            </a:r>
            <a:r>
              <a:rPr lang="ru-RU" sz="1200" i="1" spc="-5" dirty="0" smtClean="0"/>
              <a:t>хозяйства, в </a:t>
            </a:r>
            <a:r>
              <a:rPr lang="ru-RU" sz="1200" i="1" spc="-5" dirty="0"/>
              <a:t>соответствии с запросами </a:t>
            </a:r>
            <a:r>
              <a:rPr lang="ru-RU" sz="1200" i="1" spc="-5" dirty="0" smtClean="0"/>
              <a:t>работодателей. Оборудование  </a:t>
            </a:r>
            <a:r>
              <a:rPr lang="ru-RU" sz="1200" i="1" spc="-5" dirty="0"/>
              <a:t>используется для получения профессиональных компетенций, ориентированных на стандарты нового </a:t>
            </a:r>
            <a:r>
              <a:rPr lang="ru-RU" sz="1200" i="1" spc="-5" dirty="0" smtClean="0"/>
              <a:t>поколения, с применением навыков при прохождении практики в </a:t>
            </a:r>
            <a:r>
              <a:rPr lang="ru-RU" sz="1200" i="1" spc="-5" dirty="0"/>
              <a:t>«</a:t>
            </a:r>
            <a:r>
              <a:rPr lang="ru-RU" sz="1200" i="1" spc="-5" dirty="0" smtClean="0"/>
              <a:t>Агрокомплектация-Курск»</a:t>
            </a:r>
            <a:endParaRPr lang="ru-RU" sz="1200" i="1"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20" y="6492240"/>
            <a:ext cx="640079" cy="3657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86290" y="6614261"/>
            <a:ext cx="138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fld>
            <a:endParaRPr sz="1200">
              <a:latin typeface="Arial Narrow"/>
              <a:cs typeface="Arial Narrow"/>
            </a:endParaRPr>
          </a:p>
        </p:txBody>
      </p:sp>
      <p:pic>
        <p:nvPicPr>
          <p:cNvPr id="2050" name="Picture 2" descr="C:\Users\середенкоАА\Desktop\Фото электрооборудования 2020\WhatsApp Image 2021-03-16 at 09.13.2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4977" y="2577010"/>
            <a:ext cx="1465316" cy="195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2766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08057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7558" y="1905000"/>
            <a:ext cx="2529939" cy="16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457" y="3297217"/>
            <a:ext cx="2681349" cy="178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061" y="4912497"/>
            <a:ext cx="2586539" cy="172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r="23233"/>
          <a:stretch/>
        </p:blipFill>
        <p:spPr bwMode="auto">
          <a:xfrm>
            <a:off x="5187931" y="2577010"/>
            <a:ext cx="1739342" cy="202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352800" y="2133600"/>
            <a:ext cx="29718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24300" y="5656647"/>
            <a:ext cx="1828800" cy="23605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572000" y="3591626"/>
            <a:ext cx="533400" cy="1421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84071" y="4633984"/>
            <a:ext cx="3242657" cy="2217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91956" y="0"/>
            <a:ext cx="1114425" cy="1300480"/>
            <a:chOff x="8791956" y="0"/>
            <a:chExt cx="1114425" cy="1300480"/>
          </a:xfrm>
        </p:grpSpPr>
        <p:sp>
          <p:nvSpPr>
            <p:cNvPr id="3" name="object 3"/>
            <p:cNvSpPr/>
            <p:nvPr/>
          </p:nvSpPr>
          <p:spPr>
            <a:xfrm>
              <a:off x="8791956" y="176784"/>
              <a:ext cx="1114425" cy="914400"/>
            </a:xfrm>
            <a:custGeom>
              <a:avLst/>
              <a:gdLst/>
              <a:ahLst/>
              <a:cxnLst/>
              <a:rect l="l" t="t" r="r" b="b"/>
              <a:pathLst>
                <a:path w="1114425" h="914400">
                  <a:moveTo>
                    <a:pt x="1114044" y="0"/>
                  </a:moveTo>
                  <a:lnTo>
                    <a:pt x="161544" y="0"/>
                  </a:lnTo>
                  <a:lnTo>
                    <a:pt x="0" y="914400"/>
                  </a:lnTo>
                  <a:lnTo>
                    <a:pt x="1114044" y="914400"/>
                  </a:lnTo>
                  <a:lnTo>
                    <a:pt x="1114044" y="0"/>
                  </a:lnTo>
                  <a:close/>
                </a:path>
              </a:pathLst>
            </a:custGeom>
            <a:solidFill>
              <a:srgbClr val="F3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1096" y="0"/>
              <a:ext cx="374903" cy="129997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9601" y="176784"/>
            <a:ext cx="873956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solidFill>
                  <a:srgbClr val="FF0000"/>
                </a:solidFill>
              </a:rPr>
              <a:t>Совершенствование государственно-частного партнерства на основе модели дуального обучения с целью обеспечения качества подготовки специалистов среднего звена и квалифицированных рабочих кадров</a:t>
            </a:r>
            <a:r>
              <a:rPr lang="ru-RU" sz="1200" spc="-5" dirty="0" smtClean="0"/>
              <a:t/>
            </a:r>
            <a:br>
              <a:rPr lang="ru-RU" sz="1200" spc="-5" dirty="0" smtClean="0"/>
            </a:br>
            <a:r>
              <a:rPr lang="ru-RU" sz="1200" spc="-5" dirty="0" smtClean="0"/>
              <a:t>В соответствии  с рекомендациями якорного  работодателя обновляется  библиотечный фонд колледжа,  с целью создания условий для формирования общих и профессиональных компетенции, для эффективного выполнения профессиональных задач, профессионального и личностного развития</a:t>
            </a:r>
            <a:endParaRPr sz="1200" spc="-10" dirty="0"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5920" y="6492240"/>
            <a:ext cx="640079" cy="36575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686290" y="6614261"/>
            <a:ext cx="138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fld>
            <a:endParaRPr sz="1200">
              <a:latin typeface="Arial Narrow"/>
              <a:cs typeface="Arial Narrow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42588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772713"/>
            <a:ext cx="3117159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3398" y="3496736"/>
            <a:ext cx="2802892" cy="289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159" y="3571894"/>
            <a:ext cx="36576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187" y="1483016"/>
            <a:ext cx="3389313" cy="25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990" y="138240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690602"/>
            <a:ext cx="2057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664520" cy="6891070"/>
            <a:chOff x="0" y="0"/>
            <a:chExt cx="10032731" cy="6857996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239" y="185406"/>
              <a:ext cx="3289492" cy="20766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677232" cy="6857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283" y="1229618"/>
            <a:ext cx="5389222" cy="24609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spcBef>
                <a:spcPts val="470"/>
              </a:spcBef>
            </a:pPr>
            <a:r>
              <a:rPr lang="ru-RU" sz="1300" dirty="0">
                <a:solidFill>
                  <a:schemeClr val="bg1"/>
                </a:solidFill>
              </a:rPr>
              <a:t>Создание центра обусловлено необходимостью подготовки, переподготовки и повышения квалификации кадров с учетом актуальных и перспективных потребностей рынка труда Курской области, а также с целью удовлетворения потребности предприятий ГК АПК, социального партнера колледжа, в обучении действующих сотрудников по программам дополнительного образования, в том числе профессионального обучения и повышения квалификации</a:t>
            </a:r>
            <a:r>
              <a:rPr lang="ru-RU" sz="1300" dirty="0" smtClean="0">
                <a:solidFill>
                  <a:schemeClr val="bg1"/>
                </a:solidFill>
              </a:rPr>
              <a:t>. Достижение </a:t>
            </a:r>
            <a:r>
              <a:rPr lang="ru-RU" sz="1300" dirty="0">
                <a:solidFill>
                  <a:schemeClr val="bg1"/>
                </a:solidFill>
              </a:rPr>
              <a:t>цели и решение поставленных задач МФЦПК, обеспечивается взаимодействием с ГК АПК, а также с органами исполнительной власти, в целях формирования комплексного подхода к профессиональной подготовке </a:t>
            </a:r>
            <a:r>
              <a:rPr lang="ru-RU" sz="1300" dirty="0" smtClean="0">
                <a:solidFill>
                  <a:schemeClr val="bg1"/>
                </a:solidFill>
              </a:rPr>
              <a:t>кадров</a:t>
            </a:r>
            <a:endParaRPr sz="1300" dirty="0">
              <a:solidFill>
                <a:schemeClr val="bg1"/>
              </a:solidFill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6222" y="5526023"/>
            <a:ext cx="565165" cy="133197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686290" y="6614261"/>
            <a:ext cx="138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fld>
            <a:endParaRPr sz="1200">
              <a:latin typeface="Arial Narrow"/>
              <a:cs typeface="Arial Narrow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777" y="4614324"/>
            <a:ext cx="3132628" cy="20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571" y="2407839"/>
            <a:ext cx="3236790" cy="21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середенкоАА\Desktop\МЦПК ДАТК\7e047e1d3e437e1bffb32472801179e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3753501"/>
            <a:ext cx="2448492" cy="18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4974210"/>
            <a:ext cx="2667000" cy="17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6085" y="3810000"/>
            <a:ext cx="1362868" cy="101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658742"/>
            <a:ext cx="990600" cy="98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1" y="152400"/>
            <a:ext cx="5618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многофункционального центра прикладных квалификаций с целью подготовки высококвалифицированных кадров в соответствии с программой социально-экономического развития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20823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144272"/>
            <a:ext cx="8914994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800" spc="-5" dirty="0">
                <a:solidFill>
                  <a:srgbClr val="FF0000"/>
                </a:solidFill>
              </a:rPr>
              <a:t>Создание условий поэтапного внедрения ФГОС СПО по наиболее востребованным и перспективным профессиям и специальностям </a:t>
            </a:r>
            <a:br>
              <a:rPr lang="ru-RU" sz="1800" spc="-5" dirty="0">
                <a:solidFill>
                  <a:srgbClr val="FF0000"/>
                </a:solidFill>
              </a:rPr>
            </a:br>
            <a:endParaRPr lang="ru-RU" sz="1800"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20" y="6492240"/>
            <a:ext cx="640079" cy="3657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86290" y="6614261"/>
            <a:ext cx="138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fld>
            <a:endParaRPr sz="1200">
              <a:latin typeface="Arial Narrow"/>
              <a:cs typeface="Arial Narrow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291" y="914400"/>
            <a:ext cx="9524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Полученные результаты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имиджа образовательной организации, конкурентоспособности путем: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активизации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участия колледжа в инновациях регионального уровня;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Увеличения числа участников, победителей и призеров олимпиад, конкурсов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профессионального мастерства, в том числе и чемпионатов World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ежегодного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выполнения государственного заказа и плана приема по контрольным цифрам; совершенствования инфраструктуры и социокультурной среды колледжа;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абота комплексной системы профориентации молодежи и сопровождения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профессиональной карьеры выпускников колледжа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 и востребованности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выпускников путем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приведения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соответствие профилей подготовки кадров потребностям регионального рынка труда, в том числе по востребованным профессиям из перечня ТОП-50;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высокой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результативности образовательного процесса;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современного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материально-технического оснащения учебных кабинетов, лабораторий и мастерских;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конкурсах профессионального мастерства и корректировки профессиональных образовательных программ с учетом содержания компетенций World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финансово-экономической устойчивости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колледжа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привлечения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дополнительных внебюджетных средств от реализации новых образовательных программ;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рименения механизмов целевого обучения в целях гарантированного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трудоустройства обучающихся;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внедрения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механизма эффективного управления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колледжам.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226" y="325021"/>
            <a:ext cx="9084539" cy="188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spc="-5" dirty="0">
                <a:solidFill>
                  <a:srgbClr val="FF0000"/>
                </a:solidFill>
              </a:rPr>
              <a:t>Открытие четырех  мастерских по стандартам </a:t>
            </a:r>
            <a:r>
              <a:rPr lang="ru-RU" sz="2000" spc="-5" dirty="0" smtClean="0">
                <a:solidFill>
                  <a:srgbClr val="FF0000"/>
                </a:solidFill>
              </a:rPr>
              <a:t>WSR</a:t>
            </a:r>
            <a:br>
              <a:rPr lang="ru-RU" sz="2000" spc="-5" dirty="0" smtClean="0">
                <a:solidFill>
                  <a:srgbClr val="FF0000"/>
                </a:solidFill>
              </a:rPr>
            </a:br>
            <a:r>
              <a:rPr lang="ru-RU" sz="1800" spc="-5" dirty="0">
                <a:solidFill>
                  <a:srgbClr val="FF0000"/>
                </a:solidFill>
              </a:rPr>
              <a:t/>
            </a:r>
            <a:br>
              <a:rPr lang="ru-RU" sz="1800" spc="-5" dirty="0">
                <a:solidFill>
                  <a:srgbClr val="FF0000"/>
                </a:solidFill>
              </a:rPr>
            </a:br>
            <a:r>
              <a:rPr lang="ru-RU" sz="1200" i="1" spc="-5" dirty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По итогам федерального конкурса Минпросвещения России ОАПОУ «Дмитриевский агротехнологический колледж» выиграл </a:t>
            </a:r>
            <a:r>
              <a:rPr lang="ru-RU" sz="1200" i="1" spc="-5" dirty="0" smtClean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грант. В </a:t>
            </a:r>
            <a:r>
              <a:rPr lang="ru-RU" sz="1200" i="1" spc="-5" dirty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2021 году в колледже откроются четыре мастерские, оснащённые в соответствии с мировыми стандартами Ворлдскиллс. Они будут работать по направлениям «Агрономия», «Сельскохозяйственные биотехнологии», «Сити-фермерство», «Эксплуатация сельскохозяйственных машин</a:t>
            </a:r>
            <a:r>
              <a:rPr lang="ru-RU" sz="1200" i="1" spc="-5" dirty="0" smtClean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». Открытие </a:t>
            </a:r>
            <a:r>
              <a:rPr lang="ru-RU" sz="1200" i="1" spc="-5" dirty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современных учебных площадок, оборудованных по стандартам WorldSkills Россия, стало возможным в результате длительной работы руководства, специалистов, преподавателей и студентов </a:t>
            </a:r>
            <a:r>
              <a:rPr lang="ru-RU" sz="1200" i="1" spc="-5" dirty="0" smtClean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ОАПОУ «Дмитриевский агротехнологический колледж» </a:t>
            </a:r>
            <a:r>
              <a:rPr lang="ru-RU" sz="1200" i="1" spc="-5" dirty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и поддержки со стороны </a:t>
            </a:r>
            <a:r>
              <a:rPr lang="ru-RU" sz="1200" i="1" spc="-5" dirty="0" smtClean="0">
                <a:solidFill>
                  <a:srgbClr val="1209BF"/>
                </a:solidFill>
                <a:latin typeface="Times New Roman" pitchFamily="18" charset="0"/>
                <a:cs typeface="Times New Roman" pitchFamily="18" charset="0"/>
              </a:rPr>
              <a:t>бизнес-партнера колледжа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spc="-5" dirty="0">
                <a:latin typeface="Times New Roman" pitchFamily="18" charset="0"/>
                <a:cs typeface="Times New Roman" pitchFamily="18" charset="0"/>
              </a:rPr>
            </a:br>
            <a:endParaRPr lang="ru-RU" sz="1200" spc="-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20" y="6492240"/>
            <a:ext cx="640079" cy="3657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86290" y="6614261"/>
            <a:ext cx="138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9</a:t>
            </a:fld>
            <a:endParaRPr sz="1200">
              <a:latin typeface="Arial Narrow"/>
              <a:cs typeface="Arial Narrow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7699" y="2209800"/>
            <a:ext cx="306686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7" y="2156012"/>
            <a:ext cx="3165211" cy="1186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8" y="4099419"/>
            <a:ext cx="3165213" cy="1186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40" y="2259846"/>
            <a:ext cx="2920997" cy="1095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92" y="4070397"/>
            <a:ext cx="3242607" cy="1215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95" y="5391150"/>
            <a:ext cx="35814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742</Words>
  <Application>Microsoft Office PowerPoint</Application>
  <PresentationFormat>Лист A4 (210x297 мм)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Cambria</vt:lpstr>
      <vt:lpstr>Wingdings</vt:lpstr>
      <vt:lpstr>Arial</vt:lpstr>
      <vt:lpstr>Arial Narrow</vt:lpstr>
      <vt:lpstr>Calibri</vt:lpstr>
      <vt:lpstr>Times New Roman</vt:lpstr>
      <vt:lpstr>Office Theme</vt:lpstr>
      <vt:lpstr>Презентация PowerPoint</vt:lpstr>
      <vt:lpstr>Стратегия и тактика развития  ОАПОУ «Дмитриевский агротехнологический колледж»</vt:lpstr>
      <vt:lpstr> 1 ноября 2019 г. было заключено соглашение о сотрудничестве    ОАПОУ «Дмитриевский агропромышленный колледж» с  ООО «Агрокомплектация-Курск»,  соглашение направлено на повышение качества подготовки молодых специалистов по направлениям СПО: 32.02.05 Агрономия 35.02.07 Механизация сельского хозяйства 35.02.08 Электрификация и автоматизация сельского хозяйства 38.02.01 Экономика и бухгалтерский учет (по отраслям)</vt:lpstr>
      <vt:lpstr>Инновационная программа развития ОАПОУ «Дмитриевский агротехнологический колледж»  - это «Развитие многопрофильной подготовки квалифицированных рабочих и специалистов в условиях социального партнерства» </vt:lpstr>
      <vt:lpstr>Совершенствование государственно-частного партнерства на основе модели дуального обучения с целью обеспечения качества подготовки специалистов среднего звена и квалифицированных рабочих кадров Закуплено современное  оборудование, задействованное в образовательном процессе  по специальности 35.02.08 Электрификация и автоматизация сельского хозяйства, в соответствии с запросами работодателей. Оборудование  используется для получения профессиональных компетенций, ориентированных на стандарты нового поколения, с применением навыков при прохождении практики в «Агрокомплектация-Курск»</vt:lpstr>
      <vt:lpstr>Совершенствование государственно-частного партнерства на основе модели дуального обучения с целью обеспечения качества подготовки специалистов среднего звена и квалифицированных рабочих кадров В соответствии  с рекомендациями якорного  работодателя обновляется  библиотечный фонд колледжа,  с целью создания условий для формирования общих и профессиональных компетенции, для эффективного выполнения профессиональных задач, профессионального и личностного развития</vt:lpstr>
      <vt:lpstr>Создание центра обусловлено необходимостью подготовки, переподготовки и повышения квалификации кадров с учетом актуальных и перспективных потребностей рынка труда Курской области, а также с целью удовлетворения потребности предприятий ГК АПК, социального партнера колледжа, в обучении действующих сотрудников по программам дополнительного образования, в том числе профессионального обучения и повышения квалификации. Достижение цели и решение поставленных задач МФЦПК, обеспечивается взаимодействием с ГК АПК, а также с органами исполнительной власти, в целях формирования комплексного подхода к профессиональной подготовке кадров</vt:lpstr>
      <vt:lpstr>Создание условий поэтапного внедрения ФГОС СПО по наиболее востребованным и перспективным профессиям и специальностям  </vt:lpstr>
      <vt:lpstr>Открытие четырех  мастерских по стандартам WSR  По итогам федерального конкурса Минпросвещения России ОАПОУ «Дмитриевский агротехнологический колледж» выиграл грант. В 2021 году в колледже откроются четыре мастерские, оснащённые в соответствии с мировыми стандартами Ворлдскиллс. Они будут работать по направлениям «Агрономия», «Сельскохозяйственные биотехнологии», «Сити-фермерство», «Эксплуатация сельскохозяйственных машин». Открытие современных учебных площадок, оборудованных по стандартам WorldSkills Россия, стало возможным в результате длительной работы руководства, специалистов, преподавателей и студентов ОАПОУ «Дмитриевский агротехнологический колледж» и поддержки со стороны бизнес-партнера колледжа </vt:lpstr>
      <vt:lpstr>Открытие четырех  мастерских по стандартам WSR  </vt:lpstr>
      <vt:lpstr>Совершенствование системы демонстрации профессиональных достижений студентов и слушателей  колледжа на конкурсах профессионального мастерства различного уровня, олимпиадах и организация участия обучающихся в демонстрационном экзамене по профессиям и специальностям по модели WorldSkills</vt:lpstr>
      <vt:lpstr>Перспективные направления развития  ОАПОУ «Дмитриевский агротехнологический колледж»:</vt:lpstr>
      <vt:lpstr>ВМЕСТЕ  мы открываем новые возможности!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Natasha</cp:lastModifiedBy>
  <cp:revision>73</cp:revision>
  <cp:lastPrinted>2023-06-20T10:44:05Z</cp:lastPrinted>
  <dcterms:created xsi:type="dcterms:W3CDTF">2021-02-06T09:13:25Z</dcterms:created>
  <dcterms:modified xsi:type="dcterms:W3CDTF">2023-10-14T11:14:48Z</dcterms:modified>
</cp:coreProperties>
</file>