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0E78EF0-E406-42A4-96ED-1830F6338067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36354E5-8FF4-4E13-8E67-479FC1DF7B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F0EFE3C-AC6F-4E9B-8E6C-53D6D7E7ABF6}" type="datetimeFigureOut">
              <a:rPr lang="ru-RU" smtClean="0"/>
              <a:t>23.01.2014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318CD8F-C290-4813-B7A9-5158114CDF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484784"/>
            <a:ext cx="8712968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«</a:t>
            </a:r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стандарты аудита»</a:t>
            </a:r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1258888" y="6381750"/>
            <a:ext cx="7200900" cy="2889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734B2-2C5E-45B5-843D-F86FD6D6AFB2}" type="slidenum">
              <a:rPr lang="ru-RU">
                <a:latin typeface="Bookman Old Style" pitchFamily="18" charset="0"/>
              </a:rPr>
              <a:pPr>
                <a:defRPr/>
              </a:pPr>
              <a:t>1</a:t>
            </a:fld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C0ECF0-EA90-418A-A174-C33ED7B80804}" type="slidenum">
              <a:rPr lang="ru-RU">
                <a:latin typeface="Bookman Old Style" pitchFamily="18" charset="0"/>
              </a:rPr>
              <a:pPr>
                <a:defRPr/>
              </a:pPr>
              <a:t>2</a:t>
            </a:fld>
            <a:endParaRPr lang="ru-RU" dirty="0">
              <a:latin typeface="Bookman Old Style" pitchFamily="18" charset="0"/>
            </a:endParaRPr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1258888" y="6381750"/>
            <a:ext cx="7200900" cy="2889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395288" y="260350"/>
            <a:ext cx="84978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>
              <a:defRPr/>
            </a:pPr>
            <a:r>
              <a:rPr lang="ru-RU" sz="2000" b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Аудиторские стандарты </a:t>
            </a:r>
            <a:r>
              <a:rPr lang="ru-RU" sz="2000">
                <a:latin typeface="Bookman Old Style" pitchFamily="18" charset="0"/>
                <a:cs typeface="Times New Roman" pitchFamily="18" charset="0"/>
              </a:rPr>
              <a:t>- это единые требования к порядку осуществления аудиторской деятельности и содержат основные принципы и приемы, которым должен следовать аудитор в своей профессиональной деятельности.</a:t>
            </a:r>
            <a:endParaRPr lang="ru-RU" sz="2000">
              <a:latin typeface="Bookman Old Style" pitchFamily="18" charset="0"/>
            </a:endParaRPr>
          </a:p>
        </p:txBody>
      </p:sp>
      <p:graphicFrame>
        <p:nvGraphicFramePr>
          <p:cNvPr id="2050" name="Organization Chart 14"/>
          <p:cNvGraphicFramePr>
            <a:graphicFrameLocks/>
          </p:cNvGraphicFramePr>
          <p:nvPr/>
        </p:nvGraphicFramePr>
        <p:xfrm>
          <a:off x="1116013" y="1700213"/>
          <a:ext cx="6911975" cy="432117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9DBEE-1C8C-42D6-834A-0985DC610A80}" type="slidenum">
              <a:rPr lang="ru-RU">
                <a:latin typeface="Bookman Old Style" pitchFamily="18" charset="0"/>
              </a:rPr>
              <a:pPr>
                <a:defRPr/>
              </a:pPr>
              <a:t>3</a:t>
            </a:fld>
            <a:endParaRPr lang="ru-RU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213" y="981075"/>
            <a:ext cx="7775575" cy="35385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Международные стандарты аудита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dirty="0">
                <a:latin typeface="Bookman Old Style" pitchFamily="18" charset="0"/>
              </a:rPr>
              <a:t>- международные профессиональные стандарты для осуществления аудиторской деятельности. Издаются Международной федерацией бухгалтеров через Комитет по международным стандартам аудита и подтверждения достоверности информации. </a:t>
            </a:r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1258888" y="6381750"/>
            <a:ext cx="7200900" cy="2889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73EE6-D5F9-431A-8A0B-2AE73B659511}" type="slidenum">
              <a:rPr lang="ru-RU">
                <a:latin typeface="Bookman Old Style" pitchFamily="18" charset="0"/>
              </a:rPr>
              <a:pPr>
                <a:defRPr/>
              </a:pPr>
              <a:t>4</a:t>
            </a:fld>
            <a:endParaRPr lang="ru-RU" dirty="0">
              <a:latin typeface="Bookman Old Style" pitchFamily="18" charset="0"/>
            </a:endParaRPr>
          </a:p>
        </p:txBody>
      </p:sp>
      <p:sp>
        <p:nvSpPr>
          <p:cNvPr id="45059" name="Rectangle 1"/>
          <p:cNvSpPr>
            <a:spLocks noChangeArrowheads="1"/>
          </p:cNvSpPr>
          <p:nvPr/>
        </p:nvSpPr>
        <p:spPr bwMode="auto">
          <a:xfrm>
            <a:off x="539750" y="908050"/>
            <a:ext cx="8280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/>
            <a:r>
              <a:rPr lang="ru-RU" sz="2400" b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Национальным стандартом</a:t>
            </a:r>
            <a:r>
              <a:rPr lang="ru-RU" sz="240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Bookman Old Style" pitchFamily="18" charset="0"/>
                <a:cs typeface="Times New Roman" pitchFamily="18" charset="0"/>
              </a:rPr>
              <a:t>Российской Федерации являются правила (стандарты) аудиторской деятельности — нормативные документы, регламентирующие единые требования к осуществлению и оформлению аудита и сопутствующих ему услуг, а также к оценке качества аудита, порядку подготовки аудиторов и оценке их квалификации.</a:t>
            </a:r>
            <a:endParaRPr lang="ru-RU" sz="2400">
              <a:latin typeface="Bookman Old Style" pitchFamily="18" charset="0"/>
            </a:endParaRPr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1258888" y="6381750"/>
            <a:ext cx="7200900" cy="2889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0EC8EA-D12A-4787-B7A3-F89925FC718E}" type="slidenum">
              <a:rPr lang="ru-RU">
                <a:latin typeface="Bookman Old Style" pitchFamily="18" charset="0"/>
              </a:rPr>
              <a:pPr>
                <a:defRPr/>
              </a:pPr>
              <a:t>5</a:t>
            </a:fld>
            <a:endParaRPr lang="ru-RU">
              <a:latin typeface="Bookman Old Style" pitchFamily="18" charset="0"/>
            </a:endParaRPr>
          </a:p>
        </p:txBody>
      </p:sp>
      <p:sp>
        <p:nvSpPr>
          <p:cNvPr id="46083" name="Rectangle 1"/>
          <p:cNvSpPr>
            <a:spLocks noChangeArrowheads="1"/>
          </p:cNvSpPr>
          <p:nvPr/>
        </p:nvSpPr>
        <p:spPr bwMode="auto">
          <a:xfrm>
            <a:off x="395288" y="106363"/>
            <a:ext cx="8353425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781050" algn="l"/>
              </a:tabLst>
            </a:pPr>
            <a:r>
              <a:rPr lang="ru-RU" b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Перечень федеральных правил (стандартов) аудиторской деятельности </a:t>
            </a:r>
            <a:endParaRPr lang="ru-RU">
              <a:solidFill>
                <a:srgbClr val="C00000"/>
              </a:solidFill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 1  Цель и основные принципы аудита финансовой (бухгалтерской) отчетности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2  Документирование аудита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3  Планирование аудита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4  Существенность в аудите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5  Аудиторские доказательства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6  (Утратило силу)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7  Контроль качества выполнения заданий по аудиту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8  Понимание деятельности аудируемого лица, среды, в которой она осуществляется, и оценка рисков существенного искажения аудируемой финансовой (бухгалтерской) отчетности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9  Связанные стороны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10  События после отчетной даты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11  Применимость допущения непрерывности деятельности аудируемого лица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12  Согласование условий проведения аудита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13  (Утратило силу)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14  (Утратило силу)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15  (Утратило силу)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16  Аудиторская выборка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17  Получение аудиторских доказательств в конкретных случаях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18  Получение аудитором подтверждающей информации из внешних источников </a:t>
            </a:r>
            <a:endParaRPr lang="ru-RU" sz="1600">
              <a:latin typeface="Bookman Old Style" pitchFamily="18" charset="0"/>
            </a:endParaRPr>
          </a:p>
          <a:p>
            <a:pPr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19  Особенности первой проверки аудируемого лица </a:t>
            </a:r>
            <a:endParaRPr lang="ru-RU" sz="1600">
              <a:latin typeface="Bookman Old Style" pitchFamily="18" charset="0"/>
            </a:endParaRPr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1258888" y="6381750"/>
            <a:ext cx="7200900" cy="2889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0F5FA-9249-4F99-AD5F-2143BF1F5460}" type="slidenum">
              <a:rPr lang="ru-RU">
                <a:latin typeface="Bookman Old Style" pitchFamily="18" charset="0"/>
              </a:rPr>
              <a:pPr>
                <a:defRPr/>
              </a:pPr>
              <a:t>6</a:t>
            </a:fld>
            <a:endParaRPr lang="ru-RU">
              <a:latin typeface="Bookman Old Style" pitchFamily="18" charset="0"/>
            </a:endParaRPr>
          </a:p>
        </p:txBody>
      </p:sp>
      <p:sp>
        <p:nvSpPr>
          <p:cNvPr id="47107" name="Прямоугольник 2"/>
          <p:cNvSpPr>
            <a:spLocks noChangeArrowheads="1"/>
          </p:cNvSpPr>
          <p:nvPr/>
        </p:nvSpPr>
        <p:spPr bwMode="auto">
          <a:xfrm>
            <a:off x="323850" y="404813"/>
            <a:ext cx="8351838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50850" algn="ctr" eaLnBrk="0" hangingPunct="0">
              <a:tabLst>
                <a:tab pos="781050" algn="l"/>
              </a:tabLst>
            </a:pPr>
            <a:r>
              <a:rPr lang="ru-RU" b="1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Перечень федеральных правил (стандартов) аудиторской деятельности </a:t>
            </a:r>
            <a:endParaRPr lang="ru-RU">
              <a:solidFill>
                <a:srgbClr val="C00000"/>
              </a:solidFill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20  Аналитические процедуры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21  Особенности аудита оценочных значений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22  Сообщение информации, полученной по результатам аудита, руководству аудируемого лица и представителям его собственника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23  Заявления и разъяснения руководства аудируемого лица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24  Основные принципы федеральных правил (стандартов) аудиторской деятельности, имеющих отношение к услугам, которые могут предоставляться аудиторскими организациями и аудиторами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 25  Учет особенностей аудируемого лица, финансовую (бухгалтерскую) отчетность которого подготавливает специализированная организация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26  Сопоставимые данные в финансовой (бухгалтерской) отчетности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27  Прочая информация в документах, содержащих проаудированную финансовую (бухгалтерскую) отчетность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28  Использование результатов работы другого аудитора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29  Рассмотрение работы внутреннего аудита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30  Выполнение согласованных процедур в отношении финансовой информации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31  Компиляция финансовой информации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32  Использование аудитором результатов работы эксперта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33  Обзорная проверка финансовой (бухгалтерской) отчетности </a:t>
            </a:r>
            <a:endParaRPr lang="ru-RU" sz="1600">
              <a:latin typeface="Bookman Old Style" pitchFamily="18" charset="0"/>
            </a:endParaRPr>
          </a:p>
          <a:p>
            <a:pPr indent="450850" eaLnBrk="0" hangingPunct="0">
              <a:tabLst>
                <a:tab pos="781050" algn="l"/>
              </a:tabLst>
            </a:pPr>
            <a:r>
              <a:rPr lang="ru-RU" sz="1600">
                <a:latin typeface="Bookman Old Style" pitchFamily="18" charset="0"/>
                <a:cs typeface="Times New Roman" pitchFamily="18" charset="0"/>
              </a:rPr>
              <a:t>34  Контроль качества услуг в аудиторских организациях </a:t>
            </a:r>
            <a:endParaRPr lang="ru-RU" sz="1600">
              <a:latin typeface="Bookman Old Style" pitchFamily="18" charset="0"/>
            </a:endParaRPr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1258888" y="6381750"/>
            <a:ext cx="7200900" cy="2889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488EA-99B0-4D9A-834C-DA51ACFAC492}" type="slidenum">
              <a:rPr lang="ru-RU">
                <a:latin typeface="Bookman Old Style" pitchFamily="18" charset="0"/>
              </a:rPr>
              <a:pPr>
                <a:defRPr/>
              </a:pPr>
              <a:t>7</a:t>
            </a:fld>
            <a:endParaRPr lang="ru-RU" dirty="0">
              <a:latin typeface="Bookman Old Style" pitchFamily="18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468313" y="1052513"/>
            <a:ext cx="83518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Под внутрифирменными аудиторскими стандартами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Bookman Old Style" pitchFamily="18" charset="0"/>
                <a:cs typeface="Times New Roman" pitchFamily="18" charset="0"/>
              </a:rPr>
              <a:t>понимают документы, детализирующие и регламентирующие единые требования к осуществлению и оформлению аудита, принятые и утвержденные аудиторской организацией с целью обеспечения эффективности практической работы и ее соответствия требованиям правил (стандартов) аудиторской деятельности.</a:t>
            </a:r>
            <a:endParaRPr lang="ru-RU" sz="2400" dirty="0">
              <a:latin typeface="Bookman Old Style" pitchFamily="18" charset="0"/>
            </a:endParaRPr>
          </a:p>
        </p:txBody>
      </p:sp>
      <p:sp>
        <p:nvSpPr>
          <p:cNvPr id="4" name="Нижний колонтитул 4"/>
          <p:cNvSpPr txBox="1">
            <a:spLocks/>
          </p:cNvSpPr>
          <p:nvPr/>
        </p:nvSpPr>
        <p:spPr>
          <a:xfrm>
            <a:off x="1258888" y="6381750"/>
            <a:ext cx="7200900" cy="2889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426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dsht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преподавательская-1</dc:creator>
  <cp:lastModifiedBy>преподавательская-1</cp:lastModifiedBy>
  <cp:revision>2</cp:revision>
  <dcterms:created xsi:type="dcterms:W3CDTF">2014-01-23T07:33:45Z</dcterms:created>
  <dcterms:modified xsi:type="dcterms:W3CDTF">2014-01-23T07:47:29Z</dcterms:modified>
</cp:coreProperties>
</file>